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4"/>
  </p:notesMasterIdLst>
  <p:handoutMasterIdLst>
    <p:handoutMasterId r:id="rId15"/>
  </p:handoutMasterIdLst>
  <p:sldIdLst>
    <p:sldId id="283" r:id="rId5"/>
    <p:sldId id="291" r:id="rId6"/>
    <p:sldId id="292" r:id="rId7"/>
    <p:sldId id="299" r:id="rId8"/>
    <p:sldId id="302" r:id="rId9"/>
    <p:sldId id="301" r:id="rId10"/>
    <p:sldId id="300" r:id="rId11"/>
    <p:sldId id="298" r:id="rId12"/>
    <p:sldId id="290" r:id="rId1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70"/>
    <a:srgbClr val="CB333B"/>
    <a:srgbClr val="62C416"/>
    <a:srgbClr val="53565A"/>
    <a:srgbClr val="248DC1"/>
    <a:srgbClr val="FFFFFF"/>
    <a:srgbClr val="104058"/>
    <a:srgbClr val="2EA2BF"/>
    <a:srgbClr val="144C66"/>
    <a:srgbClr val="DCE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6437" autoAdjust="0"/>
  </p:normalViewPr>
  <p:slideViewPr>
    <p:cSldViewPr>
      <p:cViewPr varScale="1">
        <p:scale>
          <a:sx n="167" d="100"/>
          <a:sy n="167" d="100"/>
        </p:scale>
        <p:origin x="132" y="138"/>
      </p:cViewPr>
      <p:guideLst>
        <p:guide orient="horz" pos="1620"/>
        <p:guide pos="2880"/>
      </p:guideLst>
    </p:cSldViewPr>
  </p:slideViewPr>
  <p:outlineViewPr>
    <p:cViewPr>
      <p:scale>
        <a:sx n="33" d="100"/>
        <a:sy n="33" d="100"/>
      </p:scale>
      <p:origin x="0" y="452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858AFD8-C375-4BC9-B1E7-9D84DFC71F59}" type="datetimeFigureOut">
              <a:rPr lang="en-US"/>
              <a:pPr>
                <a:defRPr/>
              </a:pPr>
              <a:t>3/22/2022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2681BEA-217A-4D9A-97BA-4E628137F7C5}" type="slidenum">
              <a:rPr lang="en-US" altLang="en-US"/>
              <a:pPr>
                <a:defRPr/>
              </a:pPr>
              <a:t>‹#›</a:t>
            </a:fld>
            <a:endParaRPr lang="en-US" altLang="en-US"/>
          </a:p>
        </p:txBody>
      </p:sp>
    </p:spTree>
    <p:extLst>
      <p:ext uri="{BB962C8B-B14F-4D97-AF65-F5344CB8AC3E}">
        <p14:creationId xmlns:p14="http://schemas.microsoft.com/office/powerpoint/2010/main" val="1499322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E0DD2DB-C6C2-41B0-9BDD-3A73D12B0E3C}" type="datetimeFigureOut">
              <a:rPr lang="en-US"/>
              <a:pPr>
                <a:defRPr/>
              </a:pPr>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DF6D61-3A2F-46E7-9973-40174F62E52D}" type="slidenum">
              <a:rPr lang="en-US" altLang="en-US"/>
              <a:pPr>
                <a:defRPr/>
              </a:pPr>
              <a:t>‹#›</a:t>
            </a:fld>
            <a:endParaRPr lang="en-US" altLang="en-US"/>
          </a:p>
        </p:txBody>
      </p:sp>
    </p:spTree>
    <p:extLst>
      <p:ext uri="{BB962C8B-B14F-4D97-AF65-F5344CB8AC3E}">
        <p14:creationId xmlns:p14="http://schemas.microsoft.com/office/powerpoint/2010/main" val="28823746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Firs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10" name="Rectangle 9"/>
          <p:cNvSpPr/>
          <p:nvPr userDrawn="1"/>
        </p:nvSpPr>
        <p:spPr>
          <a:xfrm>
            <a:off x="-8004" y="3227"/>
            <a:ext cx="9150649" cy="33561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sz="quarter" idx="12" hasCustomPrompt="1"/>
          </p:nvPr>
        </p:nvSpPr>
        <p:spPr>
          <a:xfrm>
            <a:off x="2205358" y="4267903"/>
            <a:ext cx="5983203" cy="407725"/>
          </a:xfrm>
          <a:prstGeom prst="round2DiagRect">
            <a:avLst>
              <a:gd name="adj1" fmla="val 0"/>
              <a:gd name="adj2" fmla="val 0"/>
            </a:avLst>
          </a:prstGeom>
        </p:spPr>
        <p:txBody>
          <a:bodyPr/>
          <a:lstStyle>
            <a:lvl1pPr marL="0" indent="0" algn="l">
              <a:buNone/>
              <a:defRPr sz="2000" i="0" baseline="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Name &amp; Date</a:t>
            </a:r>
            <a:endParaRPr lang="en-US" dirty="0"/>
          </a:p>
        </p:txBody>
      </p:sp>
      <p:sp>
        <p:nvSpPr>
          <p:cNvPr id="14" name="Text Placeholder 2"/>
          <p:cNvSpPr>
            <a:spLocks noGrp="1"/>
          </p:cNvSpPr>
          <p:nvPr>
            <p:ph type="body" sz="quarter" idx="14" hasCustomPrompt="1"/>
          </p:nvPr>
        </p:nvSpPr>
        <p:spPr>
          <a:xfrm>
            <a:off x="2204281" y="3811532"/>
            <a:ext cx="5983203" cy="407725"/>
          </a:xfrm>
          <a:prstGeom prst="round2DiagRect">
            <a:avLst>
              <a:gd name="adj1" fmla="val 0"/>
              <a:gd name="adj2" fmla="val 0"/>
            </a:avLst>
          </a:prstGeom>
        </p:spPr>
        <p:txBody>
          <a:bodyPr anchor="ctr"/>
          <a:lstStyle>
            <a:lvl1pPr marL="0" indent="0" algn="l">
              <a:buNone/>
              <a:defRPr sz="28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Title</a:t>
            </a:r>
            <a:endParaRPr lang="en-US" dirty="0"/>
          </a:p>
        </p:txBody>
      </p:sp>
      <p:pic>
        <p:nvPicPr>
          <p:cNvPr id="15" name="Picture 1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323528" y="3533457"/>
            <a:ext cx="1113111" cy="1371600"/>
          </a:xfrm>
          <a:prstGeom prst="rect">
            <a:avLst/>
          </a:prstGeom>
        </p:spPr>
      </p:pic>
      <p:sp>
        <p:nvSpPr>
          <p:cNvPr id="16" name="Rectangle 15"/>
          <p:cNvSpPr/>
          <p:nvPr userDrawn="1"/>
        </p:nvSpPr>
        <p:spPr>
          <a:xfrm>
            <a:off x="1755650" y="3303995"/>
            <a:ext cx="27432" cy="1828800"/>
          </a:xfrm>
          <a:prstGeom prst="rect">
            <a:avLst/>
          </a:prstGeom>
          <a:gradFill flip="none" rotWithShape="1">
            <a:gsLst>
              <a:gs pos="0">
                <a:schemeClr val="bg1">
                  <a:alpha val="0"/>
                </a:schemeClr>
              </a:gs>
              <a:gs pos="50000">
                <a:srgbClr val="FFFFFF"/>
              </a:gs>
              <a:gs pos="100000">
                <a:schemeClr val="bg1">
                  <a:alpha val="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Tree>
    <p:extLst>
      <p:ext uri="{BB962C8B-B14F-4D97-AF65-F5344CB8AC3E}">
        <p14:creationId xmlns:p14="http://schemas.microsoft.com/office/powerpoint/2010/main" val="26981461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4"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5"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22027666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Adhesiv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7"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8"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8757353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4"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5"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27532515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4"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5"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12447385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5"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6"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17892975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4"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5"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24997882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BioM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95098"/>
            <a:ext cx="1316893" cy="640080"/>
          </a:xfrm>
          <a:prstGeom prst="rect">
            <a:avLst/>
          </a:prstGeom>
        </p:spPr>
      </p:pic>
      <p:sp>
        <p:nvSpPr>
          <p:cNvPr id="7"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8"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390242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6" y="0"/>
            <a:ext cx="9141291" cy="5143500"/>
          </a:xfrm>
          <a:prstGeom prst="rect">
            <a:avLst/>
          </a:prstGeom>
        </p:spPr>
      </p:pic>
      <p:sp>
        <p:nvSpPr>
          <p:cNvPr id="6" name="TextBox 5"/>
          <p:cNvSpPr txBox="1"/>
          <p:nvPr userDrawn="1"/>
        </p:nvSpPr>
        <p:spPr>
          <a:xfrm>
            <a:off x="2051720" y="3970553"/>
            <a:ext cx="6985625" cy="446276"/>
          </a:xfrm>
          <a:prstGeom prst="rect">
            <a:avLst/>
          </a:prstGeom>
          <a:noFill/>
        </p:spPr>
        <p:txBody>
          <a:bodyPr wrap="square" rtlCol="0" anchor="ctr">
            <a:spAutoFit/>
          </a:bodyPr>
          <a:lstStyle/>
          <a:p>
            <a:r>
              <a:rPr lang="en-US" sz="1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scapahealthcare.com            healthcare@scapa.com</a:t>
            </a:r>
          </a:p>
          <a:p>
            <a:endParaRPr lang="en-US" sz="3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 America </a:t>
            </a:r>
            <a:r>
              <a:rPr lang="en-US" sz="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+1.860.688.8000</a:t>
            </a:r>
            <a:r>
              <a:rPr lang="en-US" sz="8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Europe </a:t>
            </a:r>
            <a:r>
              <a:rPr lang="en-US" sz="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+44 (0) 161.301.7400  </a:t>
            </a:r>
            <a:r>
              <a:rPr lang="en-US" sz="800" b="1"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t>
            </a:r>
            <a:r>
              <a:rPr lang="en-US" sz="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outh America </a:t>
            </a:r>
            <a:r>
              <a:rPr lang="en-US" sz="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+55.11.2589.6003  </a:t>
            </a:r>
            <a:r>
              <a:rPr lang="en-US" sz="8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Asia </a:t>
            </a:r>
            <a:r>
              <a:rPr lang="en-US" sz="800" b="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+86.21.5046.4750</a:t>
            </a:r>
            <a:r>
              <a:rPr lang="en-US" sz="800" b="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angle 9"/>
          <p:cNvSpPr/>
          <p:nvPr userDrawn="1"/>
        </p:nvSpPr>
        <p:spPr>
          <a:xfrm>
            <a:off x="-8004" y="3227"/>
            <a:ext cx="9150649" cy="335614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323528" y="3533457"/>
            <a:ext cx="1113111" cy="1371600"/>
          </a:xfrm>
          <a:prstGeom prst="rect">
            <a:avLst/>
          </a:prstGeom>
        </p:spPr>
      </p:pic>
      <p:sp>
        <p:nvSpPr>
          <p:cNvPr id="16" name="Rectangle 15"/>
          <p:cNvSpPr/>
          <p:nvPr userDrawn="1"/>
        </p:nvSpPr>
        <p:spPr>
          <a:xfrm>
            <a:off x="1755650" y="3303995"/>
            <a:ext cx="27432" cy="1828800"/>
          </a:xfrm>
          <a:prstGeom prst="rect">
            <a:avLst/>
          </a:prstGeom>
          <a:gradFill flip="none" rotWithShape="1">
            <a:gsLst>
              <a:gs pos="0">
                <a:schemeClr val="bg1">
                  <a:alpha val="0"/>
                </a:schemeClr>
              </a:gs>
              <a:gs pos="50000">
                <a:srgbClr val="FFFFFF"/>
              </a:gs>
              <a:gs pos="100000">
                <a:schemeClr val="bg1">
                  <a:alpha val="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pic>
        <p:nvPicPr>
          <p:cNvPr id="3" name="Picture 2"/>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2122098" y="4000477"/>
            <a:ext cx="184051" cy="19321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4211960" y="4019603"/>
            <a:ext cx="149925" cy="1740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82359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1068"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659220" y="705873"/>
            <a:ext cx="8006315" cy="37240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2"/>
          <p:cNvSpPr>
            <a:spLocks noGrp="1"/>
          </p:cNvSpPr>
          <p:nvPr>
            <p:ph type="title"/>
          </p:nvPr>
        </p:nvSpPr>
        <p:spPr>
          <a:xfrm>
            <a:off x="230832" y="177237"/>
            <a:ext cx="8176568" cy="341101"/>
          </a:xfrm>
          <a:prstGeom prst="rect">
            <a:avLst/>
          </a:prstGeom>
        </p:spPr>
        <p:txBody>
          <a:bodyPr/>
          <a:lstStyle/>
          <a:p>
            <a:r>
              <a:rPr lang="en-US"/>
              <a:t>Click to edit Master title style</a:t>
            </a:r>
            <a:endParaRPr lang="en-GB" dirty="0"/>
          </a:p>
        </p:txBody>
      </p:sp>
      <p:sp>
        <p:nvSpPr>
          <p:cNvPr id="2" name="Footer Placeholder 1"/>
          <p:cNvSpPr>
            <a:spLocks noGrp="1"/>
          </p:cNvSpPr>
          <p:nvPr>
            <p:ph type="ftr" sz="quarter" idx="12"/>
          </p:nvPr>
        </p:nvSpPr>
        <p:spPr>
          <a:xfrm>
            <a:off x="621157" y="4748892"/>
            <a:ext cx="6951218" cy="273844"/>
          </a:xfrm>
          <a:prstGeom prst="rect">
            <a:avLst/>
          </a:prstGeom>
        </p:spPr>
        <p:txBody>
          <a:bodyPr/>
          <a:lstStyle>
            <a:lvl1pPr>
              <a:defRPr b="0"/>
            </a:lvl1pPr>
          </a:lstStyle>
          <a:p>
            <a:pPr defTabSz="685800" eaLnBrk="1" fontAlgn="auto" hangingPunct="1">
              <a:spcBef>
                <a:spcPts val="0"/>
              </a:spcBef>
              <a:spcAft>
                <a:spcPts val="0"/>
              </a:spcAft>
              <a:defRPr/>
            </a:pPr>
            <a:endParaRPr lang="en-GB" sz="600" dirty="0">
              <a:solidFill>
                <a:srgbClr val="77787B"/>
              </a:solidFill>
              <a:latin typeface="Calibri"/>
              <a:cs typeface="+mn-cs"/>
            </a:endParaRPr>
          </a:p>
        </p:txBody>
      </p:sp>
      <p:sp>
        <p:nvSpPr>
          <p:cNvPr id="4" name="Slide Number Placeholder 3"/>
          <p:cNvSpPr>
            <a:spLocks noGrp="1"/>
          </p:cNvSpPr>
          <p:nvPr>
            <p:ph type="sldNum" sz="quarter" idx="13"/>
          </p:nvPr>
        </p:nvSpPr>
        <p:spPr>
          <a:xfrm>
            <a:off x="192279" y="4749781"/>
            <a:ext cx="324382" cy="273844"/>
          </a:xfrm>
          <a:prstGeom prst="rect">
            <a:avLst/>
          </a:prstGeom>
        </p:spPr>
        <p:txBody>
          <a:bodyPr/>
          <a:lstStyle/>
          <a:p>
            <a:pPr algn="ctr" defTabSz="685800" eaLnBrk="1" fontAlgn="auto" hangingPunct="1">
              <a:spcBef>
                <a:spcPts val="0"/>
              </a:spcBef>
              <a:spcAft>
                <a:spcPts val="0"/>
              </a:spcAft>
              <a:defRPr/>
            </a:pPr>
            <a:fld id="{C261B529-0F38-46F7-A92D-243EE35657E2}" type="slidenum">
              <a:rPr lang="en-GB" sz="600" smtClean="0">
                <a:solidFill>
                  <a:srgbClr val="77787B"/>
                </a:solidFill>
                <a:latin typeface="Calibri"/>
                <a:cs typeface="+mn-cs"/>
              </a:rPr>
              <a:pPr algn="ctr" defTabSz="685800" eaLnBrk="1" fontAlgn="auto" hangingPunct="1">
                <a:spcBef>
                  <a:spcPts val="0"/>
                </a:spcBef>
                <a:spcAft>
                  <a:spcPts val="0"/>
                </a:spcAft>
                <a:defRPr/>
              </a:pPr>
              <a:t>‹#›</a:t>
            </a:fld>
            <a:endParaRPr lang="en-GB" sz="600" dirty="0">
              <a:solidFill>
                <a:srgbClr val="77787B"/>
              </a:solidFill>
              <a:latin typeface="Calibri"/>
              <a:cs typeface="+mn-cs"/>
            </a:endParaRPr>
          </a:p>
        </p:txBody>
      </p:sp>
    </p:spTree>
    <p:extLst>
      <p:ext uri="{BB962C8B-B14F-4D97-AF65-F5344CB8AC3E}">
        <p14:creationId xmlns:p14="http://schemas.microsoft.com/office/powerpoint/2010/main" val="841660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ullet Only Slide">
    <p:spTree>
      <p:nvGrpSpPr>
        <p:cNvPr id="1" name=""/>
        <p:cNvGrpSpPr/>
        <p:nvPr/>
      </p:nvGrpSpPr>
      <p:grpSpPr>
        <a:xfrm>
          <a:off x="0" y="0"/>
          <a:ext cx="0" cy="0"/>
          <a:chOff x="0" y="0"/>
          <a:chExt cx="0" cy="0"/>
        </a:xfrm>
      </p:grpSpPr>
      <p:sp>
        <p:nvSpPr>
          <p:cNvPr id="7" name="Slide Number Placeholder 2"/>
          <p:cNvSpPr>
            <a:spLocks noGrp="1"/>
          </p:cNvSpPr>
          <p:nvPr>
            <p:ph type="sldNum" sz="quarter" idx="15"/>
          </p:nvPr>
        </p:nvSpPr>
        <p:spPr>
          <a:xfrm>
            <a:off x="5508104" y="4889401"/>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chemeClr val="bg1">
                    <a:lumMod val="85000"/>
                  </a:schemeClr>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dirty="0"/>
          </a:p>
        </p:txBody>
      </p:sp>
      <p:sp>
        <p:nvSpPr>
          <p:cNvPr id="5" name="Text Placeholder 2"/>
          <p:cNvSpPr>
            <a:spLocks noGrp="1"/>
          </p:cNvSpPr>
          <p:nvPr>
            <p:ph type="body" sz="quarter" idx="12" hasCustomPrompt="1"/>
          </p:nvPr>
        </p:nvSpPr>
        <p:spPr>
          <a:xfrm>
            <a:off x="105652" y="357507"/>
            <a:ext cx="4467426" cy="269885"/>
          </a:xfrm>
          <a:prstGeom prst="round2DiagRect">
            <a:avLst>
              <a:gd name="adj1" fmla="val 0"/>
              <a:gd name="adj2" fmla="val 0"/>
            </a:avLst>
          </a:prstGeom>
        </p:spPr>
        <p:txBody>
          <a:bodyPr lIns="91408" tIns="45704" rIns="91408" bIns="45704"/>
          <a:lstStyle>
            <a:lvl1pPr marL="0" indent="0" algn="l">
              <a:buNone/>
              <a:defRPr sz="1200" i="1" baseline="0">
                <a:solidFill>
                  <a:srgbClr val="248DC1"/>
                </a:solidFill>
                <a:latin typeface="+mj-lt"/>
              </a:defRPr>
            </a:lvl1pPr>
          </a:lstStyle>
          <a:p>
            <a:r>
              <a:rPr lang="en-US" dirty="0" smtClean="0"/>
              <a:t>subtitle</a:t>
            </a:r>
            <a:endParaRPr lang="en-US" dirty="0"/>
          </a:p>
        </p:txBody>
      </p:sp>
      <p:sp>
        <p:nvSpPr>
          <p:cNvPr id="8" name="Text Placeholder 2"/>
          <p:cNvSpPr>
            <a:spLocks noGrp="1"/>
          </p:cNvSpPr>
          <p:nvPr>
            <p:ph type="body" sz="quarter" idx="14" hasCustomPrompt="1"/>
          </p:nvPr>
        </p:nvSpPr>
        <p:spPr>
          <a:xfrm>
            <a:off x="104575" y="83657"/>
            <a:ext cx="4467426" cy="273849"/>
          </a:xfrm>
          <a:prstGeom prst="round2DiagRect">
            <a:avLst>
              <a:gd name="adj1" fmla="val 0"/>
              <a:gd name="adj2" fmla="val 0"/>
            </a:avLst>
          </a:prstGeom>
        </p:spPr>
        <p:txBody>
          <a:bodyPr lIns="91408" tIns="45704" rIns="91408" bIns="45704" anchor="ctr"/>
          <a:lstStyle>
            <a:lvl1pPr marL="0" indent="0" algn="l">
              <a:buNone/>
              <a:defRPr sz="1600" b="0" cap="all" baseline="0">
                <a:solidFill>
                  <a:srgbClr val="005670"/>
                </a:solidFill>
                <a:latin typeface="Arial" panose="020B0604020202020204" pitchFamily="34" charset="0"/>
                <a:cs typeface="Arial" panose="020B0604020202020204" pitchFamily="34" charset="0"/>
              </a:defRPr>
            </a:lvl1pPr>
          </a:lstStyle>
          <a:p>
            <a:r>
              <a:rPr lang="en-US" dirty="0" smtClean="0"/>
              <a:t>title</a:t>
            </a:r>
            <a:endParaRPr lang="en-US" dirty="0"/>
          </a:p>
        </p:txBody>
      </p:sp>
      <p:cxnSp>
        <p:nvCxnSpPr>
          <p:cNvPr id="9" name="Straight Connector 8"/>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6312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3708400" y="1141413"/>
            <a:ext cx="5435600" cy="3230562"/>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sz="2000">
                <a:solidFill>
                  <a:schemeClr val="tx1"/>
                </a:solidFill>
              </a:defRPr>
            </a:lvl1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i="1" dirty="0" smtClean="0"/>
              <a:t>Picture</a:t>
            </a:r>
            <a:endParaRPr lang="en-US" dirty="0" smtClean="0"/>
          </a:p>
        </p:txBody>
      </p:sp>
      <p:sp>
        <p:nvSpPr>
          <p:cNvPr id="13" name="Text Placeholder 22"/>
          <p:cNvSpPr txBox="1">
            <a:spLocks/>
          </p:cNvSpPr>
          <p:nvPr userDrawn="1"/>
        </p:nvSpPr>
        <p:spPr>
          <a:xfrm>
            <a:off x="0" y="1142999"/>
            <a:ext cx="3707903" cy="3228975"/>
          </a:xfrm>
          <a:prstGeom prst="rect">
            <a:avLst/>
          </a:prstGeom>
          <a:noFill/>
          <a:effectLst/>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400" dirty="0"/>
          </a:p>
        </p:txBody>
      </p:sp>
      <p:sp>
        <p:nvSpPr>
          <p:cNvPr id="17" name="Text Placeholder 16"/>
          <p:cNvSpPr>
            <a:spLocks noGrp="1"/>
          </p:cNvSpPr>
          <p:nvPr>
            <p:ph type="body" sz="quarter" idx="13"/>
          </p:nvPr>
        </p:nvSpPr>
        <p:spPr>
          <a:xfrm>
            <a:off x="2732" y="1142999"/>
            <a:ext cx="3705171" cy="3228975"/>
          </a:xfrm>
          <a:prstGeom prst="rect">
            <a:avLst/>
          </a:prstGeom>
          <a:noFill/>
        </p:spPr>
        <p:txBody>
          <a:bodyPr/>
          <a:lstStyle>
            <a:lvl1pPr marL="180000" indent="-180000">
              <a:spcAft>
                <a:spcPts val="600"/>
              </a:spcAft>
              <a:buClr>
                <a:srgbClr val="248DC1"/>
              </a:buClr>
              <a:defRPr sz="1200" baseline="0">
                <a:solidFill>
                  <a:schemeClr val="tx1"/>
                </a:solidFill>
                <a:latin typeface="Arial" panose="020B0604020202020204" pitchFamily="34" charset="0"/>
                <a:cs typeface="Arial" pitchFamily="34" charset="0"/>
              </a:defRPr>
            </a:lvl1pPr>
            <a:lvl2pPr marL="360000" marR="0" indent="-180000" algn="l" defTabSz="914400" rtl="0" eaLnBrk="1" fontAlgn="auto" latinLnBrk="0" hangingPunct="1">
              <a:lnSpc>
                <a:spcPct val="100000"/>
              </a:lnSpc>
              <a:spcBef>
                <a:spcPct val="20000"/>
              </a:spcBef>
              <a:spcAft>
                <a:spcPts val="600"/>
              </a:spcAft>
              <a:buClr>
                <a:srgbClr val="248DC1"/>
              </a:buClr>
              <a:buSzTx/>
              <a:buFont typeface="Arial" pitchFamily="34" charset="0"/>
              <a:buChar char="•"/>
              <a:tabLst/>
              <a:defRPr sz="1200" baseline="0">
                <a:solidFill>
                  <a:schemeClr val="tx1"/>
                </a:solidFill>
                <a:latin typeface="Arial" panose="020B0604020202020204" pitchFamily="34" charset="0"/>
                <a:cs typeface="Arial" pitchFamily="34" charset="0"/>
              </a:defRPr>
            </a:lvl2pPr>
            <a:lvl3pPr>
              <a:buClr>
                <a:srgbClr val="248DC1"/>
              </a:buClr>
              <a:defRPr sz="1200">
                <a:solidFill>
                  <a:schemeClr val="tx1"/>
                </a:solidFill>
                <a:latin typeface="Arial" pitchFamily="34" charset="0"/>
                <a:cs typeface="Arial" pitchFamily="34" charset="0"/>
              </a:defRPr>
            </a:lvl3pPr>
            <a:lvl4pPr>
              <a:buClr>
                <a:srgbClr val="248DC1"/>
              </a:buClr>
              <a:defRPr sz="1200">
                <a:solidFill>
                  <a:schemeClr val="tx1"/>
                </a:solidFill>
                <a:latin typeface="Arial" pitchFamily="34" charset="0"/>
                <a:cs typeface="Arial" pitchFamily="34" charset="0"/>
              </a:defRPr>
            </a:lvl4pPr>
            <a:lvl5pPr>
              <a:buClr>
                <a:srgbClr val="248DC1"/>
              </a:buCl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cxnSp>
        <p:nvCxnSpPr>
          <p:cNvPr id="12" name="Straight Connector 11"/>
          <p:cNvCxnSpPr/>
          <p:nvPr userDrawn="1"/>
        </p:nvCxnSpPr>
        <p:spPr>
          <a:xfrm flipH="1">
            <a:off x="3562379" y="1141297"/>
            <a:ext cx="5581620" cy="0"/>
          </a:xfrm>
          <a:prstGeom prst="line">
            <a:avLst/>
          </a:prstGeom>
          <a:ln w="28575">
            <a:gradFill flip="none" rotWithShape="1">
              <a:gsLst>
                <a:gs pos="0">
                  <a:schemeClr val="bg1"/>
                </a:gs>
                <a:gs pos="50000">
                  <a:srgbClr val="248DC1">
                    <a:alpha val="57000"/>
                  </a:srgbClr>
                </a:gs>
                <a:gs pos="100000">
                  <a:srgbClr val="00567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15"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16" name="Straight Connector 15"/>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3562380" y="4385511"/>
            <a:ext cx="5581620" cy="0"/>
          </a:xfrm>
          <a:prstGeom prst="line">
            <a:avLst/>
          </a:prstGeom>
          <a:ln w="28575">
            <a:gradFill flip="none" rotWithShape="1">
              <a:gsLst>
                <a:gs pos="0">
                  <a:schemeClr val="bg1"/>
                </a:gs>
                <a:gs pos="50000">
                  <a:srgbClr val="248DC1">
                    <a:alpha val="57000"/>
                  </a:srgbClr>
                </a:gs>
                <a:gs pos="100000">
                  <a:srgbClr val="005670"/>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154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2732" y="1142999"/>
            <a:ext cx="4065212" cy="3228975"/>
          </a:xfrm>
          <a:prstGeom prst="rect">
            <a:avLst/>
          </a:prstGeom>
          <a:noFill/>
        </p:spPr>
        <p:txBody>
          <a:bodyPr/>
          <a:lstStyle>
            <a:lvl1pPr marL="180000" indent="-180000">
              <a:spcAft>
                <a:spcPts val="600"/>
              </a:spcAft>
              <a:buClr>
                <a:srgbClr val="248DC1"/>
              </a:buClr>
              <a:defRPr sz="1200" baseline="0">
                <a:solidFill>
                  <a:schemeClr val="tx1"/>
                </a:solidFill>
                <a:latin typeface="Arial" panose="020B0604020202020204" pitchFamily="34" charset="0"/>
                <a:cs typeface="Arial" pitchFamily="34" charset="0"/>
              </a:defRPr>
            </a:lvl1pPr>
            <a:lvl2pPr marL="360000" marR="0" indent="-180000" algn="l" defTabSz="914400" rtl="0" eaLnBrk="1" fontAlgn="auto" latinLnBrk="0" hangingPunct="1">
              <a:lnSpc>
                <a:spcPct val="100000"/>
              </a:lnSpc>
              <a:spcBef>
                <a:spcPct val="20000"/>
              </a:spcBef>
              <a:spcAft>
                <a:spcPts val="600"/>
              </a:spcAft>
              <a:buClr>
                <a:srgbClr val="248DC1"/>
              </a:buClr>
              <a:buSzTx/>
              <a:buFont typeface="Arial" pitchFamily="34" charset="0"/>
              <a:buChar char="•"/>
              <a:tabLst/>
              <a:defRPr sz="1200" baseline="0">
                <a:solidFill>
                  <a:schemeClr val="tx1"/>
                </a:solidFill>
                <a:latin typeface="Arial" panose="020B0604020202020204" pitchFamily="34" charset="0"/>
                <a:cs typeface="Arial" pitchFamily="34" charset="0"/>
              </a:defRPr>
            </a:lvl2pPr>
            <a:lvl3pPr>
              <a:buClr>
                <a:srgbClr val="248DC1"/>
              </a:buClr>
              <a:defRPr sz="1200">
                <a:solidFill>
                  <a:schemeClr val="tx1"/>
                </a:solidFill>
                <a:latin typeface="Arial" pitchFamily="34" charset="0"/>
                <a:cs typeface="Arial" pitchFamily="34" charset="0"/>
              </a:defRPr>
            </a:lvl3pPr>
            <a:lvl4pPr>
              <a:buClr>
                <a:srgbClr val="248DC1"/>
              </a:buClr>
              <a:defRPr sz="1200">
                <a:solidFill>
                  <a:schemeClr val="tx1"/>
                </a:solidFill>
                <a:latin typeface="Arial" pitchFamily="34" charset="0"/>
                <a:cs typeface="Arial" pitchFamily="34" charset="0"/>
              </a:defRPr>
            </a:lvl4pPr>
            <a:lvl5pPr>
              <a:buClr>
                <a:srgbClr val="248DC1"/>
              </a:buCl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ext Placeholder 16"/>
          <p:cNvSpPr>
            <a:spLocks noGrp="1"/>
          </p:cNvSpPr>
          <p:nvPr>
            <p:ph type="body" sz="quarter" idx="16"/>
          </p:nvPr>
        </p:nvSpPr>
        <p:spPr>
          <a:xfrm>
            <a:off x="4788025" y="1149175"/>
            <a:ext cx="4065212" cy="3228975"/>
          </a:xfrm>
          <a:prstGeom prst="rect">
            <a:avLst/>
          </a:prstGeom>
          <a:noFill/>
        </p:spPr>
        <p:txBody>
          <a:bodyPr/>
          <a:lstStyle>
            <a:lvl1pPr marL="180000" indent="-180000">
              <a:spcAft>
                <a:spcPts val="600"/>
              </a:spcAft>
              <a:buClr>
                <a:srgbClr val="248DC1"/>
              </a:buClr>
              <a:defRPr sz="1200" baseline="0">
                <a:solidFill>
                  <a:schemeClr val="tx1"/>
                </a:solidFill>
                <a:latin typeface="Arial" panose="020B0604020202020204" pitchFamily="34" charset="0"/>
                <a:cs typeface="Arial" pitchFamily="34" charset="0"/>
              </a:defRPr>
            </a:lvl1pPr>
            <a:lvl2pPr marL="360000" marR="0" indent="-180000" algn="l" defTabSz="914400" rtl="0" eaLnBrk="1" fontAlgn="auto" latinLnBrk="0" hangingPunct="1">
              <a:lnSpc>
                <a:spcPct val="100000"/>
              </a:lnSpc>
              <a:spcBef>
                <a:spcPct val="20000"/>
              </a:spcBef>
              <a:spcAft>
                <a:spcPts val="600"/>
              </a:spcAft>
              <a:buClr>
                <a:srgbClr val="248DC1"/>
              </a:buClr>
              <a:buSzTx/>
              <a:buFont typeface="Arial" pitchFamily="34" charset="0"/>
              <a:buChar char="•"/>
              <a:tabLst/>
              <a:defRPr sz="1200" baseline="0">
                <a:solidFill>
                  <a:schemeClr val="tx1"/>
                </a:solidFill>
                <a:latin typeface="Arial" panose="020B0604020202020204" pitchFamily="34" charset="0"/>
                <a:cs typeface="Arial" pitchFamily="34" charset="0"/>
              </a:defRPr>
            </a:lvl2pPr>
            <a:lvl3pPr>
              <a:buClr>
                <a:srgbClr val="248DC1"/>
              </a:buClr>
              <a:defRPr sz="1200">
                <a:solidFill>
                  <a:schemeClr val="tx1"/>
                </a:solidFill>
                <a:latin typeface="Arial" pitchFamily="34" charset="0"/>
                <a:cs typeface="Arial" pitchFamily="34" charset="0"/>
              </a:defRPr>
            </a:lvl3pPr>
            <a:lvl4pPr>
              <a:buClr>
                <a:srgbClr val="248DC1"/>
              </a:buClr>
              <a:defRPr sz="1200">
                <a:solidFill>
                  <a:schemeClr val="tx1"/>
                </a:solidFill>
                <a:latin typeface="Arial" pitchFamily="34" charset="0"/>
                <a:cs typeface="Arial" pitchFamily="34" charset="0"/>
              </a:defRPr>
            </a:lvl4pPr>
            <a:lvl5pPr>
              <a:buClr>
                <a:srgbClr val="248DC1"/>
              </a:buCl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9" name="Straight Connector 18"/>
          <p:cNvCxnSpPr/>
          <p:nvPr userDrawn="1"/>
        </p:nvCxnSpPr>
        <p:spPr>
          <a:xfrm rot="16200000" flipH="1" flipV="1">
            <a:off x="2827784" y="2743198"/>
            <a:ext cx="3200400" cy="0"/>
          </a:xfrm>
          <a:prstGeom prst="line">
            <a:avLst/>
          </a:prstGeom>
          <a:ln w="28575">
            <a:gradFill flip="none" rotWithShape="1">
              <a:gsLst>
                <a:gs pos="0">
                  <a:schemeClr val="bg1"/>
                </a:gs>
                <a:gs pos="50000">
                  <a:srgbClr val="248DC1">
                    <a:alpha val="57000"/>
                  </a:srgbClr>
                </a:gs>
                <a:gs pos="100000">
                  <a:srgbClr val="00567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0"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sp>
        <p:nvSpPr>
          <p:cNvPr id="9"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10"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12" name="Straight Connector 11"/>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988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Optional">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xfrm>
            <a:off x="2732" y="1142999"/>
            <a:ext cx="4065212" cy="3228975"/>
          </a:xfrm>
          <a:prstGeom prst="rect">
            <a:avLst/>
          </a:prstGeom>
          <a:noFill/>
        </p:spPr>
        <p:txBody>
          <a:bodyPr/>
          <a:lstStyle>
            <a:lvl1pPr marL="180000" indent="-180000">
              <a:spcAft>
                <a:spcPts val="600"/>
              </a:spcAft>
              <a:buClr>
                <a:srgbClr val="248DC1"/>
              </a:buClr>
              <a:defRPr sz="1200" baseline="0">
                <a:solidFill>
                  <a:schemeClr val="tx1"/>
                </a:solidFill>
                <a:latin typeface="Arial" panose="020B0604020202020204" pitchFamily="34" charset="0"/>
                <a:cs typeface="Arial" pitchFamily="34" charset="0"/>
              </a:defRPr>
            </a:lvl1pPr>
            <a:lvl2pPr marL="360000" marR="0" indent="-180000" algn="l" defTabSz="914400" rtl="0" eaLnBrk="1" fontAlgn="auto" latinLnBrk="0" hangingPunct="1">
              <a:lnSpc>
                <a:spcPct val="100000"/>
              </a:lnSpc>
              <a:spcBef>
                <a:spcPct val="20000"/>
              </a:spcBef>
              <a:spcAft>
                <a:spcPts val="600"/>
              </a:spcAft>
              <a:buClr>
                <a:srgbClr val="248DC1"/>
              </a:buClr>
              <a:buSzTx/>
              <a:buFont typeface="Arial" pitchFamily="34" charset="0"/>
              <a:buChar char="•"/>
              <a:tabLst/>
              <a:defRPr sz="1200" baseline="0">
                <a:solidFill>
                  <a:schemeClr val="tx1"/>
                </a:solidFill>
                <a:latin typeface="Arial" panose="020B0604020202020204" pitchFamily="34" charset="0"/>
                <a:cs typeface="Arial" pitchFamily="34" charset="0"/>
              </a:defRPr>
            </a:lvl2pPr>
            <a:lvl3pPr>
              <a:buClr>
                <a:srgbClr val="248DC1"/>
              </a:buClr>
              <a:defRPr sz="1200">
                <a:solidFill>
                  <a:schemeClr val="tx1"/>
                </a:solidFill>
                <a:latin typeface="Arial" pitchFamily="34" charset="0"/>
                <a:cs typeface="Arial" pitchFamily="34" charset="0"/>
              </a:defRPr>
            </a:lvl3pPr>
            <a:lvl4pPr>
              <a:buClr>
                <a:srgbClr val="248DC1"/>
              </a:buClr>
              <a:defRPr sz="1200">
                <a:solidFill>
                  <a:schemeClr val="tx1"/>
                </a:solidFill>
                <a:latin typeface="Arial" pitchFamily="34" charset="0"/>
                <a:cs typeface="Arial" pitchFamily="34" charset="0"/>
              </a:defRPr>
            </a:lvl4pPr>
            <a:lvl5pPr>
              <a:buClr>
                <a:srgbClr val="248DC1"/>
              </a:buCl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9" name="Straight Connector 18"/>
          <p:cNvCxnSpPr/>
          <p:nvPr userDrawn="1"/>
        </p:nvCxnSpPr>
        <p:spPr>
          <a:xfrm rot="16200000" flipH="1" flipV="1">
            <a:off x="2827784" y="2743198"/>
            <a:ext cx="3200400" cy="0"/>
          </a:xfrm>
          <a:prstGeom prst="line">
            <a:avLst/>
          </a:prstGeom>
          <a:ln w="28575">
            <a:gradFill flip="none" rotWithShape="1">
              <a:gsLst>
                <a:gs pos="0">
                  <a:schemeClr val="bg1"/>
                </a:gs>
                <a:gs pos="50000">
                  <a:srgbClr val="248DC1">
                    <a:alpha val="57000"/>
                  </a:srgbClr>
                </a:gs>
                <a:gs pos="100000">
                  <a:srgbClr val="00567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0"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sp>
        <p:nvSpPr>
          <p:cNvPr id="8"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9"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10" name="Straight Connector 9"/>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060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sp>
        <p:nvSpPr>
          <p:cNvPr id="3" name="Chart Placeholder 2"/>
          <p:cNvSpPr>
            <a:spLocks noGrp="1"/>
          </p:cNvSpPr>
          <p:nvPr>
            <p:ph type="chart" sz="quarter" idx="16"/>
          </p:nvPr>
        </p:nvSpPr>
        <p:spPr>
          <a:xfrm>
            <a:off x="104775" y="842963"/>
            <a:ext cx="8859838" cy="3673475"/>
          </a:xfrm>
          <a:prstGeom prst="rect">
            <a:avLst/>
          </a:prstGeom>
        </p:spPr>
        <p:txBody>
          <a:bodyPr anchor="ctr"/>
          <a:lstStyle>
            <a:lvl1pPr marL="0" indent="0" algn="ctr">
              <a:buNone/>
              <a:defRPr sz="2000" i="1"/>
            </a:lvl1pPr>
          </a:lstStyle>
          <a:p>
            <a:endParaRPr lang="en-US"/>
          </a:p>
        </p:txBody>
      </p:sp>
      <p:sp>
        <p:nvSpPr>
          <p:cNvPr id="7"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8"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10" name="Straight Connector 9"/>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8688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sp>
        <p:nvSpPr>
          <p:cNvPr id="3" name="Table Placeholder 2"/>
          <p:cNvSpPr>
            <a:spLocks noGrp="1"/>
          </p:cNvSpPr>
          <p:nvPr>
            <p:ph type="tbl" sz="quarter" idx="16"/>
          </p:nvPr>
        </p:nvSpPr>
        <p:spPr>
          <a:xfrm>
            <a:off x="104775" y="915988"/>
            <a:ext cx="8859838" cy="3527425"/>
          </a:xfrm>
          <a:prstGeom prst="rect">
            <a:avLst/>
          </a:prstGeom>
        </p:spPr>
        <p:txBody>
          <a:bodyPr anchor="ctr"/>
          <a:lstStyle>
            <a:lvl1pPr marL="0" indent="0" algn="ctr">
              <a:buNone/>
              <a:defRPr sz="2000" i="1"/>
            </a:lvl1pPr>
          </a:lstStyle>
          <a:p>
            <a:endParaRPr lang="en-US"/>
          </a:p>
        </p:txBody>
      </p:sp>
      <p:sp>
        <p:nvSpPr>
          <p:cNvPr id="7"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8"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10" name="Straight Connector 9"/>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0878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sp>
        <p:nvSpPr>
          <p:cNvPr id="7"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8"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9" name="Straight Connector 8"/>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
        <p:nvSpPr>
          <p:cNvPr id="10" name="Text Placeholder 16"/>
          <p:cNvSpPr>
            <a:spLocks noGrp="1"/>
          </p:cNvSpPr>
          <p:nvPr>
            <p:ph type="body" sz="quarter" idx="13"/>
          </p:nvPr>
        </p:nvSpPr>
        <p:spPr>
          <a:xfrm>
            <a:off x="-4365" y="987574"/>
            <a:ext cx="8608812" cy="3228975"/>
          </a:xfrm>
          <a:prstGeom prst="rect">
            <a:avLst/>
          </a:prstGeom>
          <a:noFill/>
        </p:spPr>
        <p:txBody>
          <a:bodyPr/>
          <a:lstStyle>
            <a:lvl1pPr marL="180000" indent="-180000">
              <a:spcAft>
                <a:spcPts val="600"/>
              </a:spcAft>
              <a:buClr>
                <a:srgbClr val="248DC1"/>
              </a:buClr>
              <a:defRPr sz="1200" baseline="0">
                <a:solidFill>
                  <a:schemeClr val="tx1"/>
                </a:solidFill>
                <a:latin typeface="Arial" panose="020B0604020202020204" pitchFamily="34" charset="0"/>
                <a:cs typeface="Arial" pitchFamily="34" charset="0"/>
              </a:defRPr>
            </a:lvl1pPr>
            <a:lvl2pPr marL="360000" marR="0" indent="-180000" algn="l" defTabSz="914400" rtl="0" eaLnBrk="1" fontAlgn="auto" latinLnBrk="0" hangingPunct="1">
              <a:lnSpc>
                <a:spcPct val="100000"/>
              </a:lnSpc>
              <a:spcBef>
                <a:spcPct val="20000"/>
              </a:spcBef>
              <a:spcAft>
                <a:spcPts val="600"/>
              </a:spcAft>
              <a:buClr>
                <a:srgbClr val="248DC1"/>
              </a:buClr>
              <a:buSzTx/>
              <a:buFont typeface="Arial" pitchFamily="34" charset="0"/>
              <a:buChar char="•"/>
              <a:tabLst/>
              <a:defRPr sz="1200" baseline="0">
                <a:solidFill>
                  <a:schemeClr val="tx1"/>
                </a:solidFill>
                <a:latin typeface="Arial" panose="020B0604020202020204" pitchFamily="34" charset="0"/>
                <a:cs typeface="Arial" pitchFamily="34" charset="0"/>
              </a:defRPr>
            </a:lvl2pPr>
            <a:lvl3pPr>
              <a:buClr>
                <a:srgbClr val="248DC1"/>
              </a:buClr>
              <a:defRPr sz="1200">
                <a:solidFill>
                  <a:schemeClr val="tx1"/>
                </a:solidFill>
                <a:latin typeface="Arial" pitchFamily="34" charset="0"/>
                <a:cs typeface="Arial" pitchFamily="34" charset="0"/>
              </a:defRPr>
            </a:lvl3pPr>
            <a:lvl4pPr>
              <a:buClr>
                <a:srgbClr val="248DC1"/>
              </a:buClr>
              <a:defRPr sz="1200">
                <a:solidFill>
                  <a:schemeClr val="tx1"/>
                </a:solidFill>
                <a:latin typeface="Arial" pitchFamily="34" charset="0"/>
                <a:cs typeface="Arial" pitchFamily="34" charset="0"/>
              </a:defRPr>
            </a:lvl4pPr>
            <a:lvl5pPr>
              <a:buClr>
                <a:srgbClr val="248DC1"/>
              </a:buClr>
              <a:defRPr sz="12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799186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2"/>
          <p:cNvSpPr>
            <a:spLocks noGrp="1"/>
          </p:cNvSpPr>
          <p:nvPr>
            <p:ph type="sldNum" sz="quarter" idx="15"/>
          </p:nvPr>
        </p:nvSpPr>
        <p:spPr>
          <a:xfrm>
            <a:off x="6084168" y="4882485"/>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53565A"/>
                </a:solidFill>
                <a:latin typeface="Calibri" panose="020F0502020204030204" pitchFamily="34" charset="0"/>
              </a:defRPr>
            </a:lvl1pPr>
          </a:lstStyle>
          <a:p>
            <a:pPr>
              <a:defRPr/>
            </a:pPr>
            <a:fld id="{34001D5A-2DDB-40A7-BAAC-2226A23E7C58}" type="slidenum">
              <a:rPr lang="en-US" altLang="en-US" smtClean="0"/>
              <a:pPr>
                <a:defRPr/>
              </a:pPr>
              <a:t>‹#›</a:t>
            </a:fld>
            <a:endParaRPr lang="en-US" altLang="en-US"/>
          </a:p>
        </p:txBody>
      </p:sp>
      <p:sp>
        <p:nvSpPr>
          <p:cNvPr id="7" name="Text Placeholder 2"/>
          <p:cNvSpPr>
            <a:spLocks noGrp="1"/>
          </p:cNvSpPr>
          <p:nvPr>
            <p:ph type="body" sz="quarter" idx="12" hasCustomPrompt="1"/>
          </p:nvPr>
        </p:nvSpPr>
        <p:spPr>
          <a:xfrm>
            <a:off x="105651" y="357507"/>
            <a:ext cx="8499873" cy="269885"/>
          </a:xfrm>
          <a:prstGeom prst="round2DiagRect">
            <a:avLst>
              <a:gd name="adj1" fmla="val 0"/>
              <a:gd name="adj2" fmla="val 0"/>
            </a:avLst>
          </a:prstGeom>
        </p:spPr>
        <p:txBody>
          <a:bodyPr lIns="91408" tIns="45704" rIns="91408" bIns="45704"/>
          <a:lstStyle>
            <a:lvl1pPr marL="0" indent="0" algn="l">
              <a:buNone/>
              <a:defRPr sz="1400" i="1" baseline="0">
                <a:solidFill>
                  <a:srgbClr val="248DC1"/>
                </a:solidFill>
                <a:latin typeface="+mj-lt"/>
              </a:defRPr>
            </a:lvl1pPr>
          </a:lstStyle>
          <a:p>
            <a:r>
              <a:rPr lang="en-US" dirty="0" smtClean="0"/>
              <a:t>Subtitle</a:t>
            </a:r>
            <a:endParaRPr lang="en-US" dirty="0"/>
          </a:p>
        </p:txBody>
      </p:sp>
      <p:sp>
        <p:nvSpPr>
          <p:cNvPr id="8" name="Text Placeholder 2"/>
          <p:cNvSpPr>
            <a:spLocks noGrp="1"/>
          </p:cNvSpPr>
          <p:nvPr>
            <p:ph type="body" sz="quarter" idx="14" hasCustomPrompt="1"/>
          </p:nvPr>
        </p:nvSpPr>
        <p:spPr>
          <a:xfrm>
            <a:off x="104574" y="83657"/>
            <a:ext cx="8499873" cy="273849"/>
          </a:xfrm>
          <a:prstGeom prst="round2DiagRect">
            <a:avLst>
              <a:gd name="adj1" fmla="val 0"/>
              <a:gd name="adj2" fmla="val 0"/>
            </a:avLst>
          </a:prstGeom>
        </p:spPr>
        <p:txBody>
          <a:bodyPr lIns="91408" tIns="45704" rIns="91408" bIns="45704" anchor="ctr"/>
          <a:lstStyle>
            <a:lvl1pPr marL="0" indent="0" algn="l">
              <a:buNone/>
              <a:defRPr sz="2000" b="0" cap="none" baseline="0">
                <a:solidFill>
                  <a:srgbClr val="005670"/>
                </a:solidFill>
                <a:latin typeface="Segoe UI" panose="020B0502040204020203" pitchFamily="34" charset="0"/>
                <a:cs typeface="Segoe UI" panose="020B0502040204020203" pitchFamily="34" charset="0"/>
              </a:defRPr>
            </a:lvl1pPr>
          </a:lstStyle>
          <a:p>
            <a:r>
              <a:rPr lang="en-US" dirty="0" smtClean="0"/>
              <a:t>Title </a:t>
            </a:r>
            <a:endParaRPr lang="en-US" dirty="0"/>
          </a:p>
        </p:txBody>
      </p:sp>
      <p:cxnSp>
        <p:nvCxnSpPr>
          <p:cNvPr id="9" name="Straight Connector 8"/>
          <p:cNvCxnSpPr/>
          <p:nvPr userDrawn="1"/>
        </p:nvCxnSpPr>
        <p:spPr>
          <a:xfrm>
            <a:off x="104574" y="83655"/>
            <a:ext cx="0" cy="540060"/>
          </a:xfrm>
          <a:prstGeom prst="line">
            <a:avLst/>
          </a:prstGeom>
          <a:ln w="19050">
            <a:solidFill>
              <a:srgbClr val="0056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6466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Gener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
            <a:ext cx="9144000" cy="5143243"/>
          </a:xfrm>
          <a:prstGeom prst="rect">
            <a:avLst/>
          </a:prstGeom>
        </p:spPr>
      </p:pic>
      <p:sp>
        <p:nvSpPr>
          <p:cNvPr id="17" name="Text Placeholder 2"/>
          <p:cNvSpPr>
            <a:spLocks noGrp="1"/>
          </p:cNvSpPr>
          <p:nvPr>
            <p:ph type="body" sz="quarter" idx="12"/>
          </p:nvPr>
        </p:nvSpPr>
        <p:spPr>
          <a:xfrm>
            <a:off x="663655" y="1205800"/>
            <a:ext cx="7136408" cy="335717"/>
          </a:xfrm>
          <a:prstGeom prst="round2DiagRect">
            <a:avLst>
              <a:gd name="adj1" fmla="val 0"/>
              <a:gd name="adj2" fmla="val 0"/>
            </a:avLst>
          </a:prstGeom>
        </p:spPr>
        <p:txBody>
          <a:bodyPr anchor="ctr"/>
          <a:lstStyle>
            <a:lvl1pPr marL="0" indent="0" algn="l">
              <a:buNone/>
              <a:defRPr sz="1600" i="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&lt; customize per meeting &gt;</a:t>
            </a:r>
            <a:endParaRPr lang="en-US" dirty="0"/>
          </a:p>
        </p:txBody>
      </p:sp>
      <p:sp>
        <p:nvSpPr>
          <p:cNvPr id="18" name="Text Placeholder 2"/>
          <p:cNvSpPr>
            <a:spLocks noGrp="1"/>
          </p:cNvSpPr>
          <p:nvPr>
            <p:ph type="body" sz="quarter" idx="14" hasCustomPrompt="1"/>
          </p:nvPr>
        </p:nvSpPr>
        <p:spPr>
          <a:xfrm>
            <a:off x="663655" y="843559"/>
            <a:ext cx="7136408" cy="360040"/>
          </a:xfrm>
          <a:prstGeom prst="round2DiagRect">
            <a:avLst>
              <a:gd name="adj1" fmla="val 0"/>
              <a:gd name="adj2" fmla="val 0"/>
            </a:avLst>
          </a:prstGeom>
        </p:spPr>
        <p:txBody>
          <a:bodyPr anchor="ctr"/>
          <a:lstStyle>
            <a:lvl1pPr marL="0" indent="0" algn="l">
              <a:buNone/>
              <a:defRPr sz="200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dirty="0" smtClean="0"/>
              <a:t>Section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51470"/>
            <a:ext cx="593660" cy="731520"/>
          </a:xfrm>
          <a:prstGeom prst="rect">
            <a:avLst/>
          </a:prstGeom>
        </p:spPr>
      </p:pic>
    </p:spTree>
    <p:extLst>
      <p:ext uri="{BB962C8B-B14F-4D97-AF65-F5344CB8AC3E}">
        <p14:creationId xmlns:p14="http://schemas.microsoft.com/office/powerpoint/2010/main" val="6654666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4929726"/>
            <a:ext cx="8138160" cy="18288"/>
          </a:xfrm>
          <a:prstGeom prst="rect">
            <a:avLst/>
          </a:prstGeom>
          <a:gradFill flip="none" rotWithShape="1">
            <a:gsLst>
              <a:gs pos="0">
                <a:srgbClr val="005670"/>
              </a:gs>
              <a:gs pos="98913">
                <a:schemeClr val="bg1"/>
              </a:gs>
              <a:gs pos="44000">
                <a:srgbClr val="53565A">
                  <a:alpha val="70000"/>
                </a:srgbClr>
              </a:gs>
              <a:gs pos="74000">
                <a:srgbClr val="CB333B">
                  <a:alpha val="70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pic>
        <p:nvPicPr>
          <p:cNvPr id="4" name="Picture 3"/>
          <p:cNvPicPr>
            <a:picLocks noChangeAspect="1"/>
          </p:cNvPicPr>
          <p:nvPr userDrawn="1"/>
        </p:nvPicPr>
        <p:blipFill>
          <a:blip r:embed="rId21"/>
          <a:stretch>
            <a:fillRect/>
          </a:stretch>
        </p:blipFill>
        <p:spPr>
          <a:xfrm>
            <a:off x="0" y="4929726"/>
            <a:ext cx="1979712" cy="253160"/>
          </a:xfrm>
          <a:prstGeom prst="rect">
            <a:avLst/>
          </a:prstGeom>
        </p:spPr>
      </p:pic>
      <p:pic>
        <p:nvPicPr>
          <p:cNvPr id="5" name="Picture 4"/>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665236" y="4587974"/>
            <a:ext cx="371260" cy="457200"/>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13" r:id="rId2"/>
    <p:sldLayoutId id="2147483770" r:id="rId3"/>
    <p:sldLayoutId id="2147483775" r:id="rId4"/>
    <p:sldLayoutId id="2147483771" r:id="rId5"/>
    <p:sldLayoutId id="2147483773" r:id="rId6"/>
    <p:sldLayoutId id="2147483781" r:id="rId7"/>
    <p:sldLayoutId id="2147483772" r:id="rId8"/>
    <p:sldLayoutId id="2147483762" r:id="rId9"/>
    <p:sldLayoutId id="2147483776" r:id="rId10"/>
    <p:sldLayoutId id="2147483768" r:id="rId11"/>
    <p:sldLayoutId id="2147483777" r:id="rId12"/>
    <p:sldLayoutId id="2147483778" r:id="rId13"/>
    <p:sldLayoutId id="2147483779" r:id="rId14"/>
    <p:sldLayoutId id="2147483780" r:id="rId15"/>
    <p:sldLayoutId id="2147483765" r:id="rId16"/>
    <p:sldLayoutId id="2147483774" r:id="rId17"/>
    <p:sldLayoutId id="2147483783" r:id="rId18"/>
    <p:sldLayoutId id="2147483786" r:id="rId19"/>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April </a:t>
            </a:r>
            <a:r>
              <a:rPr lang="en-US" dirty="0" smtClean="0"/>
              <a:t>2021</a:t>
            </a:r>
            <a:endParaRPr lang="en-US" dirty="0"/>
          </a:p>
        </p:txBody>
      </p:sp>
      <p:sp>
        <p:nvSpPr>
          <p:cNvPr id="5" name="Text Placeholder 4"/>
          <p:cNvSpPr>
            <a:spLocks noGrp="1"/>
          </p:cNvSpPr>
          <p:nvPr>
            <p:ph type="body" sz="quarter" idx="14"/>
          </p:nvPr>
        </p:nvSpPr>
        <p:spPr/>
        <p:txBody>
          <a:bodyPr/>
          <a:lstStyle/>
          <a:p>
            <a:r>
              <a:rPr lang="en-US" dirty="0" smtClean="0"/>
              <a:t>Gender Pay Report</a:t>
            </a:r>
            <a:endParaRPr lang="en-US" dirty="0"/>
          </a:p>
        </p:txBody>
      </p:sp>
      <p:sp>
        <p:nvSpPr>
          <p:cNvPr id="2" name="TextBox 1"/>
          <p:cNvSpPr txBox="1"/>
          <p:nvPr/>
        </p:nvSpPr>
        <p:spPr>
          <a:xfrm>
            <a:off x="251520" y="-28877"/>
            <a:ext cx="9001000" cy="369332"/>
          </a:xfrm>
          <a:prstGeom prst="rect">
            <a:avLst/>
          </a:prstGeom>
          <a:noFill/>
        </p:spPr>
        <p:txBody>
          <a:bodyPr wrap="square" rtlCol="0">
            <a:spAutoFit/>
          </a:bodyPr>
          <a:lstStyle/>
          <a:p>
            <a:r>
              <a:rPr lang="en-GB" dirty="0" smtClean="0"/>
              <a:t>Systagenix Wound Management Manufacturing Ltd, trading as Scapa Healthcare Ltd</a:t>
            </a:r>
            <a:endParaRPr lang="en-GB" dirty="0"/>
          </a:p>
        </p:txBody>
      </p:sp>
    </p:spTree>
    <p:extLst>
      <p:ext uri="{BB962C8B-B14F-4D97-AF65-F5344CB8AC3E}">
        <p14:creationId xmlns:p14="http://schemas.microsoft.com/office/powerpoint/2010/main" val="35672133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574" y="1131590"/>
            <a:ext cx="3705171" cy="3672432"/>
          </a:xfrm>
        </p:spPr>
        <p:txBody>
          <a:bodyPr/>
          <a:lstStyle/>
          <a:p>
            <a:pPr marL="0" indent="0">
              <a:buNone/>
            </a:pPr>
            <a:endParaRPr lang="en-GB" sz="1000" dirty="0" smtClean="0">
              <a:solidFill>
                <a:schemeClr val="accent1">
                  <a:lumMod val="50000"/>
                </a:schemeClr>
              </a:solidFill>
            </a:endParaRPr>
          </a:p>
          <a:p>
            <a:pPr marL="0" indent="0">
              <a:buNone/>
            </a:pPr>
            <a:r>
              <a:rPr lang="en-GB" sz="1000" dirty="0" smtClean="0">
                <a:solidFill>
                  <a:schemeClr val="accent1">
                    <a:lumMod val="50000"/>
                  </a:schemeClr>
                </a:solidFill>
              </a:rPr>
              <a:t>We are committed to creating a diverse and inclusive </a:t>
            </a:r>
            <a:r>
              <a:rPr lang="en-GB" sz="1000" dirty="0" smtClean="0">
                <a:solidFill>
                  <a:schemeClr val="accent1">
                    <a:lumMod val="50000"/>
                  </a:schemeClr>
                </a:solidFill>
              </a:rPr>
              <a:t>workforce at our manufacturing facility in Gargrave, North Yorkshire, UK.  </a:t>
            </a:r>
            <a:r>
              <a:rPr lang="en-GB" sz="1000" dirty="0" smtClean="0">
                <a:solidFill>
                  <a:schemeClr val="accent1">
                    <a:lumMod val="50000"/>
                  </a:schemeClr>
                </a:solidFill>
              </a:rPr>
              <a:t>We ensure that all our people are given fair and equal opportunities to reach their full capability. </a:t>
            </a:r>
          </a:p>
          <a:p>
            <a:pPr marL="0" indent="0">
              <a:buNone/>
            </a:pPr>
            <a:r>
              <a:rPr lang="en-GB" sz="1000" dirty="0" smtClean="0">
                <a:solidFill>
                  <a:schemeClr val="accent1">
                    <a:lumMod val="50000"/>
                  </a:schemeClr>
                </a:solidFill>
              </a:rPr>
              <a:t>Due to this, we embrace the opportunity to report on the Gender Pay Gap so we can continue to review our progress, and identify ways of improving.</a:t>
            </a:r>
          </a:p>
          <a:p>
            <a:pPr marL="0" indent="0">
              <a:buNone/>
            </a:pPr>
            <a:r>
              <a:rPr lang="en-GB" sz="1000" dirty="0" smtClean="0">
                <a:solidFill>
                  <a:schemeClr val="accent1">
                    <a:lumMod val="50000"/>
                  </a:schemeClr>
                </a:solidFill>
              </a:rPr>
              <a:t>The data collated for this report, demonstrates areas of improvement and also opportunities for development. We believe this due to the vast amount of change that has impacted our business over the past twelve months. </a:t>
            </a:r>
          </a:p>
          <a:p>
            <a:pPr marL="0" indent="0">
              <a:buNone/>
            </a:pPr>
            <a:r>
              <a:rPr lang="en-GB" sz="1000" dirty="0" smtClean="0">
                <a:solidFill>
                  <a:schemeClr val="accent1">
                    <a:lumMod val="50000"/>
                  </a:schemeClr>
                </a:solidFill>
              </a:rPr>
              <a:t>Whilst our workforce is appropriately split, males within our organisation receive a higher rate of pay and this due to more males in senior positions than females.</a:t>
            </a:r>
          </a:p>
          <a:p>
            <a:pPr marL="0" indent="0">
              <a:buNone/>
            </a:pPr>
            <a:r>
              <a:rPr lang="en-GB" sz="1000" dirty="0" smtClean="0">
                <a:solidFill>
                  <a:schemeClr val="accent1">
                    <a:lumMod val="50000"/>
                  </a:schemeClr>
                </a:solidFill>
              </a:rPr>
              <a:t>We value professional development at all levels and recognise that this is crucial to our continued success.</a:t>
            </a:r>
          </a:p>
          <a:p>
            <a:pPr marL="0" indent="0">
              <a:buNone/>
            </a:pPr>
            <a:endParaRPr lang="en-GB" sz="1000" dirty="0" smtClean="0"/>
          </a:p>
        </p:txBody>
      </p:sp>
      <p:sp>
        <p:nvSpPr>
          <p:cNvPr id="4" name="Slide Number Placeholder 3"/>
          <p:cNvSpPr>
            <a:spLocks noGrp="1"/>
          </p:cNvSpPr>
          <p:nvPr>
            <p:ph type="sldNum" sz="quarter" idx="15"/>
          </p:nvPr>
        </p:nvSpPr>
        <p:spPr/>
        <p:txBody>
          <a:bodyPr/>
          <a:lstStyle/>
          <a:p>
            <a:pPr>
              <a:defRPr/>
            </a:pPr>
            <a:fld id="{34001D5A-2DDB-40A7-BAAC-2226A23E7C58}" type="slidenum">
              <a:rPr lang="en-US" altLang="en-US" smtClean="0"/>
              <a:pPr>
                <a:defRPr/>
              </a:pPr>
              <a:t>2</a:t>
            </a:fld>
            <a:endParaRPr lang="en-US" altLang="en-US"/>
          </a:p>
        </p:txBody>
      </p:sp>
      <p:sp>
        <p:nvSpPr>
          <p:cNvPr id="5" name="Text Placeholder 4"/>
          <p:cNvSpPr>
            <a:spLocks noGrp="1"/>
          </p:cNvSpPr>
          <p:nvPr>
            <p:ph type="body" sz="quarter" idx="12"/>
          </p:nvPr>
        </p:nvSpPr>
        <p:spPr/>
        <p:txBody>
          <a:bodyPr/>
          <a:lstStyle/>
          <a:p>
            <a:r>
              <a:rPr lang="en-GB" dirty="0" smtClean="0"/>
              <a:t>Gender Pay Report</a:t>
            </a:r>
            <a:endParaRPr lang="en-GB" dirty="0"/>
          </a:p>
        </p:txBody>
      </p:sp>
      <p:sp>
        <p:nvSpPr>
          <p:cNvPr id="6" name="Text Placeholder 5"/>
          <p:cNvSpPr>
            <a:spLocks noGrp="1"/>
          </p:cNvSpPr>
          <p:nvPr>
            <p:ph type="body" sz="quarter" idx="14"/>
          </p:nvPr>
        </p:nvSpPr>
        <p:spPr/>
        <p:txBody>
          <a:bodyPr/>
          <a:lstStyle/>
          <a:p>
            <a:r>
              <a:rPr lang="en-GB" dirty="0" smtClean="0"/>
              <a:t>Scapa Healthcare </a:t>
            </a:r>
            <a:r>
              <a:rPr lang="en-GB" dirty="0" err="1" smtClean="0"/>
              <a:t>Gargrave</a:t>
            </a:r>
            <a:endParaRPr lang="en-GB" dirty="0"/>
          </a:p>
        </p:txBody>
      </p:sp>
      <p:pic>
        <p:nvPicPr>
          <p:cNvPr id="13" name="Picture 12"/>
          <p:cNvPicPr>
            <a:picLocks noChangeAspect="1"/>
          </p:cNvPicPr>
          <p:nvPr/>
        </p:nvPicPr>
        <p:blipFill>
          <a:blip r:embed="rId2"/>
          <a:stretch>
            <a:fillRect/>
          </a:stretch>
        </p:blipFill>
        <p:spPr>
          <a:xfrm>
            <a:off x="3995936" y="1275606"/>
            <a:ext cx="5002504" cy="2880320"/>
          </a:xfrm>
          <a:prstGeom prst="rect">
            <a:avLst/>
          </a:prstGeom>
        </p:spPr>
      </p:pic>
      <p:sp>
        <p:nvSpPr>
          <p:cNvPr id="2" name="TextBox 1"/>
          <p:cNvSpPr txBox="1"/>
          <p:nvPr/>
        </p:nvSpPr>
        <p:spPr>
          <a:xfrm>
            <a:off x="7112868" y="166787"/>
            <a:ext cx="1656183" cy="553998"/>
          </a:xfrm>
          <a:prstGeom prst="rect">
            <a:avLst/>
          </a:prstGeom>
          <a:noFill/>
        </p:spPr>
        <p:txBody>
          <a:bodyPr wrap="square" rtlCol="0">
            <a:spAutoFit/>
          </a:bodyPr>
          <a:lstStyle/>
          <a:p>
            <a:r>
              <a:rPr lang="en-GB" sz="1000" b="1" dirty="0">
                <a:solidFill>
                  <a:schemeClr val="accent1">
                    <a:lumMod val="50000"/>
                  </a:schemeClr>
                </a:solidFill>
              </a:rPr>
              <a:t>Workforce Proportion</a:t>
            </a:r>
          </a:p>
          <a:p>
            <a:r>
              <a:rPr lang="en-GB" sz="1000" dirty="0">
                <a:solidFill>
                  <a:schemeClr val="accent1">
                    <a:lumMod val="50000"/>
                  </a:schemeClr>
                </a:solidFill>
              </a:rPr>
              <a:t>Females	</a:t>
            </a:r>
            <a:r>
              <a:rPr lang="en-GB" sz="1000" dirty="0" smtClean="0">
                <a:solidFill>
                  <a:schemeClr val="accent1">
                    <a:lumMod val="50000"/>
                  </a:schemeClr>
                </a:solidFill>
              </a:rPr>
              <a:t>50.46%</a:t>
            </a:r>
            <a:endParaRPr lang="en-GB" sz="1000" dirty="0">
              <a:solidFill>
                <a:schemeClr val="accent1">
                  <a:lumMod val="50000"/>
                </a:schemeClr>
              </a:solidFill>
            </a:endParaRPr>
          </a:p>
          <a:p>
            <a:r>
              <a:rPr lang="en-GB" sz="1000" dirty="0">
                <a:solidFill>
                  <a:schemeClr val="accent1">
                    <a:lumMod val="50000"/>
                  </a:schemeClr>
                </a:solidFill>
              </a:rPr>
              <a:t>Males	</a:t>
            </a:r>
            <a:r>
              <a:rPr lang="en-GB" sz="1000" dirty="0" smtClean="0">
                <a:solidFill>
                  <a:schemeClr val="accent1">
                    <a:lumMod val="50000"/>
                  </a:schemeClr>
                </a:solidFill>
              </a:rPr>
              <a:t>49.54%</a:t>
            </a:r>
            <a:endParaRPr lang="en-GB" sz="1000" dirty="0">
              <a:solidFill>
                <a:schemeClr val="accent1">
                  <a:lumMod val="50000"/>
                </a:schemeClr>
              </a:solidFill>
            </a:endParaRPr>
          </a:p>
        </p:txBody>
      </p:sp>
    </p:spTree>
    <p:extLst>
      <p:ext uri="{BB962C8B-B14F-4D97-AF65-F5344CB8AC3E}">
        <p14:creationId xmlns:p14="http://schemas.microsoft.com/office/powerpoint/2010/main" val="33220319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34001D5A-2DDB-40A7-BAAC-2226A23E7C58}" type="slidenum">
              <a:rPr lang="en-US" altLang="en-US" smtClean="0"/>
              <a:pPr>
                <a:defRPr/>
              </a:pPr>
              <a:t>3</a:t>
            </a:fld>
            <a:endParaRPr lang="en-US" altLang="en-US"/>
          </a:p>
        </p:txBody>
      </p:sp>
      <p:sp>
        <p:nvSpPr>
          <p:cNvPr id="5" name="Text Placeholder 4"/>
          <p:cNvSpPr>
            <a:spLocks noGrp="1"/>
          </p:cNvSpPr>
          <p:nvPr>
            <p:ph type="body" sz="quarter" idx="12"/>
          </p:nvPr>
        </p:nvSpPr>
        <p:spPr/>
        <p:txBody>
          <a:bodyPr/>
          <a:lstStyle/>
          <a:p>
            <a:r>
              <a:rPr lang="en-GB" dirty="0" smtClean="0"/>
              <a:t>Background to the Gender Pay Gap Data</a:t>
            </a:r>
            <a:endParaRPr lang="en-GB" dirty="0"/>
          </a:p>
        </p:txBody>
      </p:sp>
      <p:sp>
        <p:nvSpPr>
          <p:cNvPr id="6" name="Text Placeholder 5"/>
          <p:cNvSpPr>
            <a:spLocks noGrp="1"/>
          </p:cNvSpPr>
          <p:nvPr>
            <p:ph type="body" sz="quarter" idx="14"/>
          </p:nvPr>
        </p:nvSpPr>
        <p:spPr/>
        <p:txBody>
          <a:bodyPr/>
          <a:lstStyle/>
          <a:p>
            <a:r>
              <a:rPr lang="en-GB" dirty="0" smtClean="0"/>
              <a:t>Scapa Healthcare </a:t>
            </a:r>
            <a:r>
              <a:rPr lang="en-GB" dirty="0" err="1" smtClean="0"/>
              <a:t>Gargrave</a:t>
            </a:r>
            <a:endParaRPr lang="en-GB" dirty="0"/>
          </a:p>
        </p:txBody>
      </p:sp>
      <p:sp>
        <p:nvSpPr>
          <p:cNvPr id="7" name="TextBox 6"/>
          <p:cNvSpPr txBox="1"/>
          <p:nvPr/>
        </p:nvSpPr>
        <p:spPr>
          <a:xfrm>
            <a:off x="683568" y="1196279"/>
            <a:ext cx="7632848" cy="2677656"/>
          </a:xfrm>
          <a:prstGeom prst="rect">
            <a:avLst/>
          </a:prstGeom>
          <a:noFill/>
        </p:spPr>
        <p:txBody>
          <a:bodyPr wrap="square" rtlCol="0">
            <a:spAutoFit/>
          </a:bodyPr>
          <a:lstStyle/>
          <a:p>
            <a:r>
              <a:rPr lang="en-GB" sz="1200" dirty="0" smtClean="0">
                <a:solidFill>
                  <a:schemeClr val="accent1">
                    <a:lumMod val="50000"/>
                  </a:schemeClr>
                </a:solidFill>
              </a:rPr>
              <a:t>Under legislation, all organisations with 250 or more employees must report on their gender pay gap annually. This must include the following calculations:</a:t>
            </a:r>
          </a:p>
          <a:p>
            <a:endParaRPr lang="en-GB" sz="1200" dirty="0" smtClean="0">
              <a:solidFill>
                <a:schemeClr val="accent1">
                  <a:lumMod val="50000"/>
                </a:schemeClr>
              </a:solidFill>
            </a:endParaRPr>
          </a:p>
          <a:p>
            <a:endParaRPr lang="en-GB" sz="1200" dirty="0" smtClean="0">
              <a:solidFill>
                <a:schemeClr val="accent1">
                  <a:lumMod val="50000"/>
                </a:schemeClr>
              </a:solidFill>
            </a:endParaRPr>
          </a:p>
          <a:p>
            <a:pPr marL="285750" indent="-285750">
              <a:buFont typeface="Arial" panose="020B0604020202020204" pitchFamily="34" charset="0"/>
              <a:buChar char="•"/>
            </a:pPr>
            <a:r>
              <a:rPr lang="en-GB" sz="1200" dirty="0" smtClean="0">
                <a:solidFill>
                  <a:schemeClr val="accent1">
                    <a:lumMod val="50000"/>
                  </a:schemeClr>
                </a:solidFill>
              </a:rPr>
              <a:t>Mean gender pay gap</a:t>
            </a:r>
          </a:p>
          <a:p>
            <a:pPr marL="285750" indent="-285750">
              <a:buFont typeface="Arial" panose="020B0604020202020204" pitchFamily="34" charset="0"/>
              <a:buChar char="•"/>
            </a:pPr>
            <a:r>
              <a:rPr lang="en-GB" sz="1200" dirty="0" smtClean="0">
                <a:solidFill>
                  <a:schemeClr val="accent1">
                    <a:lumMod val="50000"/>
                  </a:schemeClr>
                </a:solidFill>
              </a:rPr>
              <a:t>Median gender pay gap</a:t>
            </a:r>
          </a:p>
          <a:p>
            <a:pPr marL="285750" indent="-285750">
              <a:buFont typeface="Arial" panose="020B0604020202020204" pitchFamily="34" charset="0"/>
              <a:buChar char="•"/>
            </a:pPr>
            <a:r>
              <a:rPr lang="en-GB" sz="1200" dirty="0" smtClean="0">
                <a:solidFill>
                  <a:schemeClr val="accent1">
                    <a:lumMod val="50000"/>
                  </a:schemeClr>
                </a:solidFill>
              </a:rPr>
              <a:t>Mean bonus gender pay gap</a:t>
            </a:r>
          </a:p>
          <a:p>
            <a:pPr marL="285750" indent="-285750">
              <a:buFont typeface="Arial" panose="020B0604020202020204" pitchFamily="34" charset="0"/>
              <a:buChar char="•"/>
            </a:pPr>
            <a:r>
              <a:rPr lang="en-GB" sz="1200" dirty="0" smtClean="0">
                <a:solidFill>
                  <a:schemeClr val="accent1">
                    <a:lumMod val="50000"/>
                  </a:schemeClr>
                </a:solidFill>
              </a:rPr>
              <a:t>Median gender pay gap </a:t>
            </a:r>
          </a:p>
          <a:p>
            <a:pPr marL="285750" indent="-285750">
              <a:buFont typeface="Arial" panose="020B0604020202020204" pitchFamily="34" charset="0"/>
              <a:buChar char="•"/>
            </a:pPr>
            <a:r>
              <a:rPr lang="en-GB" sz="1200" dirty="0" smtClean="0">
                <a:solidFill>
                  <a:schemeClr val="accent1">
                    <a:lumMod val="50000"/>
                  </a:schemeClr>
                </a:solidFill>
              </a:rPr>
              <a:t>Proportion of males and females receiving a bonus payment</a:t>
            </a:r>
          </a:p>
          <a:p>
            <a:pPr marL="285750" indent="-285750">
              <a:buFont typeface="Arial" panose="020B0604020202020204" pitchFamily="34" charset="0"/>
              <a:buChar char="•"/>
            </a:pPr>
            <a:r>
              <a:rPr lang="en-GB" sz="1200" dirty="0" smtClean="0">
                <a:solidFill>
                  <a:schemeClr val="accent1">
                    <a:lumMod val="50000"/>
                  </a:schemeClr>
                </a:solidFill>
              </a:rPr>
              <a:t>Proportion of males and females in each pay quartile</a:t>
            </a:r>
          </a:p>
          <a:p>
            <a:endParaRPr lang="en-GB" sz="1200" dirty="0" smtClean="0">
              <a:solidFill>
                <a:schemeClr val="accent1">
                  <a:lumMod val="50000"/>
                </a:schemeClr>
              </a:solidFill>
            </a:endParaRPr>
          </a:p>
          <a:p>
            <a:endParaRPr lang="en-GB" sz="1200" dirty="0" smtClean="0">
              <a:solidFill>
                <a:schemeClr val="accent1">
                  <a:lumMod val="50000"/>
                </a:schemeClr>
              </a:solidFill>
            </a:endParaRPr>
          </a:p>
          <a:p>
            <a:r>
              <a:rPr lang="en-GB" sz="1200" dirty="0" smtClean="0">
                <a:solidFill>
                  <a:schemeClr val="accent1">
                    <a:lumMod val="50000"/>
                  </a:schemeClr>
                </a:solidFill>
              </a:rPr>
              <a:t>The calculations contained in this report are based on data from Systagenix Wound Management Manufacturing Limited as at April </a:t>
            </a:r>
            <a:r>
              <a:rPr lang="en-GB" sz="1200" dirty="0" smtClean="0">
                <a:solidFill>
                  <a:schemeClr val="accent1">
                    <a:lumMod val="50000"/>
                  </a:schemeClr>
                </a:solidFill>
              </a:rPr>
              <a:t>2021.</a:t>
            </a:r>
            <a:endParaRPr lang="en-GB" sz="1200" dirty="0">
              <a:solidFill>
                <a:schemeClr val="accent1">
                  <a:lumMod val="50000"/>
                </a:schemeClr>
              </a:solidFill>
            </a:endParaRPr>
          </a:p>
        </p:txBody>
      </p:sp>
    </p:spTree>
    <p:extLst>
      <p:ext uri="{BB962C8B-B14F-4D97-AF65-F5344CB8AC3E}">
        <p14:creationId xmlns:p14="http://schemas.microsoft.com/office/powerpoint/2010/main" val="17346610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pPr>
              <a:defRPr/>
            </a:pPr>
            <a:fld id="{34001D5A-2DDB-40A7-BAAC-2226A23E7C58}" type="slidenum">
              <a:rPr lang="en-US" altLang="en-US" smtClean="0"/>
              <a:pPr>
                <a:defRPr/>
              </a:pPr>
              <a:t>4</a:t>
            </a:fld>
            <a:endParaRPr lang="en-US" altLang="en-US"/>
          </a:p>
        </p:txBody>
      </p:sp>
      <p:sp>
        <p:nvSpPr>
          <p:cNvPr id="3" name="Text Placeholder 2"/>
          <p:cNvSpPr>
            <a:spLocks noGrp="1"/>
          </p:cNvSpPr>
          <p:nvPr>
            <p:ph type="body" sz="quarter" idx="12"/>
          </p:nvPr>
        </p:nvSpPr>
        <p:spPr/>
        <p:txBody>
          <a:bodyPr/>
          <a:lstStyle/>
          <a:p>
            <a:r>
              <a:rPr lang="en-GB" dirty="0" smtClean="0"/>
              <a:t>The Gender Pay Gap Data</a:t>
            </a:r>
            <a:endParaRPr lang="en-GB" dirty="0"/>
          </a:p>
        </p:txBody>
      </p:sp>
      <p:sp>
        <p:nvSpPr>
          <p:cNvPr id="4" name="Text Placeholder 3"/>
          <p:cNvSpPr>
            <a:spLocks noGrp="1"/>
          </p:cNvSpPr>
          <p:nvPr>
            <p:ph type="body" sz="quarter" idx="14"/>
          </p:nvPr>
        </p:nvSpPr>
        <p:spPr/>
        <p:txBody>
          <a:bodyPr/>
          <a:lstStyle/>
          <a:p>
            <a:r>
              <a:rPr lang="en-GB" dirty="0" smtClean="0"/>
              <a:t>Scapa Healthcare </a:t>
            </a:r>
            <a:r>
              <a:rPr lang="en-GB" dirty="0" err="1" smtClean="0"/>
              <a:t>Gargrave</a:t>
            </a:r>
            <a:endParaRPr lang="en-GB" dirty="0"/>
          </a:p>
        </p:txBody>
      </p:sp>
      <p:sp>
        <p:nvSpPr>
          <p:cNvPr id="30" name="TextBox 29"/>
          <p:cNvSpPr txBox="1"/>
          <p:nvPr/>
        </p:nvSpPr>
        <p:spPr>
          <a:xfrm>
            <a:off x="1675823" y="4011910"/>
            <a:ext cx="647282" cy="215444"/>
          </a:xfrm>
          <a:prstGeom prst="rect">
            <a:avLst/>
          </a:prstGeom>
          <a:noFill/>
        </p:spPr>
        <p:txBody>
          <a:bodyPr wrap="square" rtlCol="0">
            <a:spAutoFit/>
          </a:bodyPr>
          <a:lstStyle/>
          <a:p>
            <a:r>
              <a:rPr lang="en-GB" sz="800" dirty="0" smtClean="0">
                <a:solidFill>
                  <a:schemeClr val="bg1"/>
                </a:solidFill>
              </a:rPr>
              <a:t>61.54%</a:t>
            </a:r>
            <a:endParaRPr lang="en-GB" sz="800" dirty="0">
              <a:solidFill>
                <a:schemeClr val="bg1"/>
              </a:solidFill>
            </a:endParaRPr>
          </a:p>
        </p:txBody>
      </p:sp>
      <p:sp>
        <p:nvSpPr>
          <p:cNvPr id="31" name="TextBox 30"/>
          <p:cNvSpPr txBox="1"/>
          <p:nvPr/>
        </p:nvSpPr>
        <p:spPr>
          <a:xfrm>
            <a:off x="3032844" y="4011910"/>
            <a:ext cx="577153" cy="215444"/>
          </a:xfrm>
          <a:prstGeom prst="rect">
            <a:avLst/>
          </a:prstGeom>
          <a:noFill/>
        </p:spPr>
        <p:txBody>
          <a:bodyPr wrap="square" rtlCol="0">
            <a:spAutoFit/>
          </a:bodyPr>
          <a:lstStyle/>
          <a:p>
            <a:r>
              <a:rPr lang="en-GB" sz="800" dirty="0" smtClean="0">
                <a:solidFill>
                  <a:schemeClr val="bg1"/>
                </a:solidFill>
              </a:rPr>
              <a:t>51.72%</a:t>
            </a:r>
            <a:endParaRPr lang="en-GB" sz="800" dirty="0">
              <a:solidFill>
                <a:schemeClr val="bg1"/>
              </a:solidFill>
            </a:endParaRPr>
          </a:p>
        </p:txBody>
      </p:sp>
      <p:sp>
        <p:nvSpPr>
          <p:cNvPr id="32" name="TextBox 31"/>
          <p:cNvSpPr txBox="1"/>
          <p:nvPr/>
        </p:nvSpPr>
        <p:spPr>
          <a:xfrm>
            <a:off x="1675823" y="3219822"/>
            <a:ext cx="591132" cy="215444"/>
          </a:xfrm>
          <a:prstGeom prst="rect">
            <a:avLst/>
          </a:prstGeom>
          <a:noFill/>
        </p:spPr>
        <p:txBody>
          <a:bodyPr wrap="square" rtlCol="0">
            <a:spAutoFit/>
          </a:bodyPr>
          <a:lstStyle/>
          <a:p>
            <a:r>
              <a:rPr lang="en-GB" sz="800" dirty="0" smtClean="0">
                <a:solidFill>
                  <a:schemeClr val="bg1"/>
                </a:solidFill>
              </a:rPr>
              <a:t>38.46%</a:t>
            </a:r>
            <a:endParaRPr lang="en-GB" sz="8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4621801"/>
              </p:ext>
            </p:extLst>
          </p:nvPr>
        </p:nvGraphicFramePr>
        <p:xfrm>
          <a:off x="251520" y="874232"/>
          <a:ext cx="2291866" cy="1676400"/>
        </p:xfrm>
        <a:graphic>
          <a:graphicData uri="http://schemas.openxmlformats.org/drawingml/2006/table">
            <a:tbl>
              <a:tblPr firstRow="1" bandRow="1">
                <a:tableStyleId>{073A0DAA-6AF3-43AB-8588-CEC1D06C72B9}</a:tableStyleId>
              </a:tblPr>
              <a:tblGrid>
                <a:gridCol w="1145933">
                  <a:extLst>
                    <a:ext uri="{9D8B030D-6E8A-4147-A177-3AD203B41FA5}">
                      <a16:colId xmlns:a16="http://schemas.microsoft.com/office/drawing/2014/main" val="1436123643"/>
                    </a:ext>
                  </a:extLst>
                </a:gridCol>
                <a:gridCol w="1145933">
                  <a:extLst>
                    <a:ext uri="{9D8B030D-6E8A-4147-A177-3AD203B41FA5}">
                      <a16:colId xmlns:a16="http://schemas.microsoft.com/office/drawing/2014/main" val="1323398879"/>
                    </a:ext>
                  </a:extLst>
                </a:gridCol>
              </a:tblGrid>
              <a:tr h="328607">
                <a:tc gridSpan="2">
                  <a:txBody>
                    <a:bodyPr/>
                    <a:lstStyle/>
                    <a:p>
                      <a:r>
                        <a:rPr lang="en-GB" sz="1600" dirty="0" smtClean="0"/>
                        <a:t>Mean Gender Pay Gap</a:t>
                      </a:r>
                      <a:endParaRPr lang="en-GB" sz="1600" dirty="0"/>
                    </a:p>
                  </a:txBody>
                  <a:tcPr/>
                </a:tc>
                <a:tc hMerge="1">
                  <a:txBody>
                    <a:bodyPr/>
                    <a:lstStyle/>
                    <a:p>
                      <a:endParaRPr lang="en-GB" dirty="0"/>
                    </a:p>
                  </a:txBody>
                  <a:tcPr/>
                </a:tc>
                <a:extLst>
                  <a:ext uri="{0D108BD9-81ED-4DB2-BD59-A6C34878D82A}">
                    <a16:rowId xmlns:a16="http://schemas.microsoft.com/office/drawing/2014/main" val="3689009017"/>
                  </a:ext>
                </a:extLst>
              </a:tr>
              <a:tr h="328607">
                <a:tc>
                  <a:txBody>
                    <a:bodyPr/>
                    <a:lstStyle/>
                    <a:p>
                      <a:r>
                        <a:rPr lang="en-GB" sz="1600" dirty="0" smtClean="0"/>
                        <a:t>2018</a:t>
                      </a:r>
                      <a:endParaRPr lang="en-GB" sz="1600" dirty="0"/>
                    </a:p>
                  </a:txBody>
                  <a:tcPr/>
                </a:tc>
                <a:tc>
                  <a:txBody>
                    <a:bodyPr/>
                    <a:lstStyle/>
                    <a:p>
                      <a:r>
                        <a:rPr lang="en-GB" sz="1600" dirty="0" smtClean="0"/>
                        <a:t>19.7%</a:t>
                      </a:r>
                      <a:endParaRPr lang="en-GB" sz="1600" dirty="0"/>
                    </a:p>
                  </a:txBody>
                  <a:tcPr/>
                </a:tc>
                <a:extLst>
                  <a:ext uri="{0D108BD9-81ED-4DB2-BD59-A6C34878D82A}">
                    <a16:rowId xmlns:a16="http://schemas.microsoft.com/office/drawing/2014/main" val="4239755741"/>
                  </a:ext>
                </a:extLst>
              </a:tr>
              <a:tr h="328607">
                <a:tc>
                  <a:txBody>
                    <a:bodyPr/>
                    <a:lstStyle/>
                    <a:p>
                      <a:r>
                        <a:rPr lang="en-GB" sz="1600" dirty="0" smtClean="0"/>
                        <a:t>2019</a:t>
                      </a:r>
                      <a:endParaRPr lang="en-GB" sz="1600" dirty="0"/>
                    </a:p>
                  </a:txBody>
                  <a:tcPr/>
                </a:tc>
                <a:tc>
                  <a:txBody>
                    <a:bodyPr/>
                    <a:lstStyle/>
                    <a:p>
                      <a:r>
                        <a:rPr lang="en-GB" sz="1600" dirty="0" smtClean="0"/>
                        <a:t>21.0%</a:t>
                      </a:r>
                      <a:endParaRPr lang="en-GB" sz="1600" dirty="0"/>
                    </a:p>
                  </a:txBody>
                  <a:tcPr/>
                </a:tc>
                <a:extLst>
                  <a:ext uri="{0D108BD9-81ED-4DB2-BD59-A6C34878D82A}">
                    <a16:rowId xmlns:a16="http://schemas.microsoft.com/office/drawing/2014/main" val="4023379919"/>
                  </a:ext>
                </a:extLst>
              </a:tr>
              <a:tr h="328607">
                <a:tc>
                  <a:txBody>
                    <a:bodyPr/>
                    <a:lstStyle/>
                    <a:p>
                      <a:r>
                        <a:rPr lang="en-GB" sz="1600" dirty="0" smtClean="0"/>
                        <a:t>2020</a:t>
                      </a:r>
                      <a:endParaRPr lang="en-GB" sz="1600" dirty="0"/>
                    </a:p>
                  </a:txBody>
                  <a:tcPr/>
                </a:tc>
                <a:tc>
                  <a:txBody>
                    <a:bodyPr/>
                    <a:lstStyle/>
                    <a:p>
                      <a:r>
                        <a:rPr lang="en-GB" sz="1600" dirty="0" smtClean="0"/>
                        <a:t>27.0%</a:t>
                      </a:r>
                      <a:endParaRPr lang="en-GB" sz="1600" dirty="0"/>
                    </a:p>
                  </a:txBody>
                  <a:tcPr/>
                </a:tc>
                <a:extLst>
                  <a:ext uri="{0D108BD9-81ED-4DB2-BD59-A6C34878D82A}">
                    <a16:rowId xmlns:a16="http://schemas.microsoft.com/office/drawing/2014/main" val="1286033332"/>
                  </a:ext>
                </a:extLst>
              </a:tr>
              <a:tr h="328607">
                <a:tc>
                  <a:txBody>
                    <a:bodyPr/>
                    <a:lstStyle/>
                    <a:p>
                      <a:r>
                        <a:rPr lang="en-GB" sz="1600" dirty="0" smtClean="0"/>
                        <a:t>2021</a:t>
                      </a:r>
                      <a:endParaRPr lang="en-GB" sz="1600" dirty="0"/>
                    </a:p>
                  </a:txBody>
                  <a:tcPr/>
                </a:tc>
                <a:tc>
                  <a:txBody>
                    <a:bodyPr/>
                    <a:lstStyle/>
                    <a:p>
                      <a:r>
                        <a:rPr lang="en-GB" sz="1600" dirty="0" smtClean="0"/>
                        <a:t>25.4%</a:t>
                      </a:r>
                      <a:endParaRPr lang="en-GB" sz="1600" dirty="0"/>
                    </a:p>
                  </a:txBody>
                  <a:tcPr/>
                </a:tc>
                <a:extLst>
                  <a:ext uri="{0D108BD9-81ED-4DB2-BD59-A6C34878D82A}">
                    <a16:rowId xmlns:a16="http://schemas.microsoft.com/office/drawing/2014/main" val="3894606915"/>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82779757"/>
              </p:ext>
            </p:extLst>
          </p:nvPr>
        </p:nvGraphicFramePr>
        <p:xfrm>
          <a:off x="251520" y="2689650"/>
          <a:ext cx="2291866" cy="1676400"/>
        </p:xfrm>
        <a:graphic>
          <a:graphicData uri="http://schemas.openxmlformats.org/drawingml/2006/table">
            <a:tbl>
              <a:tblPr firstRow="1" bandRow="1">
                <a:tableStyleId>{073A0DAA-6AF3-43AB-8588-CEC1D06C72B9}</a:tableStyleId>
              </a:tblPr>
              <a:tblGrid>
                <a:gridCol w="1145933">
                  <a:extLst>
                    <a:ext uri="{9D8B030D-6E8A-4147-A177-3AD203B41FA5}">
                      <a16:colId xmlns:a16="http://schemas.microsoft.com/office/drawing/2014/main" val="1436123643"/>
                    </a:ext>
                  </a:extLst>
                </a:gridCol>
                <a:gridCol w="1145933">
                  <a:extLst>
                    <a:ext uri="{9D8B030D-6E8A-4147-A177-3AD203B41FA5}">
                      <a16:colId xmlns:a16="http://schemas.microsoft.com/office/drawing/2014/main" val="1323398879"/>
                    </a:ext>
                  </a:extLst>
                </a:gridCol>
              </a:tblGrid>
              <a:tr h="302006">
                <a:tc gridSpan="2">
                  <a:txBody>
                    <a:bodyPr/>
                    <a:lstStyle/>
                    <a:p>
                      <a:r>
                        <a:rPr lang="en-GB" sz="1600" dirty="0" smtClean="0"/>
                        <a:t>Median Gender Pay Gap</a:t>
                      </a:r>
                      <a:endParaRPr lang="en-GB" sz="1600" dirty="0"/>
                    </a:p>
                  </a:txBody>
                  <a:tcPr/>
                </a:tc>
                <a:tc hMerge="1">
                  <a:txBody>
                    <a:bodyPr/>
                    <a:lstStyle/>
                    <a:p>
                      <a:endParaRPr lang="en-GB" dirty="0"/>
                    </a:p>
                  </a:txBody>
                  <a:tcPr/>
                </a:tc>
                <a:extLst>
                  <a:ext uri="{0D108BD9-81ED-4DB2-BD59-A6C34878D82A}">
                    <a16:rowId xmlns:a16="http://schemas.microsoft.com/office/drawing/2014/main" val="3689009017"/>
                  </a:ext>
                </a:extLst>
              </a:tr>
              <a:tr h="302006">
                <a:tc>
                  <a:txBody>
                    <a:bodyPr/>
                    <a:lstStyle/>
                    <a:p>
                      <a:r>
                        <a:rPr lang="en-GB" sz="1600" dirty="0" smtClean="0"/>
                        <a:t>2018</a:t>
                      </a:r>
                      <a:endParaRPr lang="en-GB" sz="1600" dirty="0"/>
                    </a:p>
                  </a:txBody>
                  <a:tcPr/>
                </a:tc>
                <a:tc>
                  <a:txBody>
                    <a:bodyPr/>
                    <a:lstStyle/>
                    <a:p>
                      <a:r>
                        <a:rPr lang="en-GB" sz="1600" dirty="0" smtClean="0"/>
                        <a:t>24.1%</a:t>
                      </a:r>
                      <a:endParaRPr lang="en-GB" sz="1600" dirty="0"/>
                    </a:p>
                  </a:txBody>
                  <a:tcPr/>
                </a:tc>
                <a:extLst>
                  <a:ext uri="{0D108BD9-81ED-4DB2-BD59-A6C34878D82A}">
                    <a16:rowId xmlns:a16="http://schemas.microsoft.com/office/drawing/2014/main" val="1145199911"/>
                  </a:ext>
                </a:extLst>
              </a:tr>
              <a:tr h="302006">
                <a:tc>
                  <a:txBody>
                    <a:bodyPr/>
                    <a:lstStyle/>
                    <a:p>
                      <a:r>
                        <a:rPr lang="en-GB" sz="1600" dirty="0" smtClean="0"/>
                        <a:t>2019</a:t>
                      </a:r>
                      <a:endParaRPr lang="en-GB" sz="1600" dirty="0"/>
                    </a:p>
                  </a:txBody>
                  <a:tcPr/>
                </a:tc>
                <a:tc>
                  <a:txBody>
                    <a:bodyPr/>
                    <a:lstStyle/>
                    <a:p>
                      <a:r>
                        <a:rPr lang="en-GB" sz="1600" dirty="0" smtClean="0"/>
                        <a:t>17.6%</a:t>
                      </a:r>
                      <a:endParaRPr lang="en-GB" sz="1600" dirty="0"/>
                    </a:p>
                  </a:txBody>
                  <a:tcPr/>
                </a:tc>
                <a:extLst>
                  <a:ext uri="{0D108BD9-81ED-4DB2-BD59-A6C34878D82A}">
                    <a16:rowId xmlns:a16="http://schemas.microsoft.com/office/drawing/2014/main" val="4023379919"/>
                  </a:ext>
                </a:extLst>
              </a:tr>
              <a:tr h="302006">
                <a:tc>
                  <a:txBody>
                    <a:bodyPr/>
                    <a:lstStyle/>
                    <a:p>
                      <a:r>
                        <a:rPr lang="en-GB" sz="1600" dirty="0" smtClean="0"/>
                        <a:t>2020</a:t>
                      </a:r>
                      <a:endParaRPr lang="en-GB" sz="1600" dirty="0"/>
                    </a:p>
                  </a:txBody>
                  <a:tcPr/>
                </a:tc>
                <a:tc>
                  <a:txBody>
                    <a:bodyPr/>
                    <a:lstStyle/>
                    <a:p>
                      <a:r>
                        <a:rPr lang="en-GB" sz="1600" dirty="0" smtClean="0"/>
                        <a:t>28.4%</a:t>
                      </a:r>
                      <a:endParaRPr lang="en-GB" sz="1600" dirty="0"/>
                    </a:p>
                  </a:txBody>
                  <a:tcPr/>
                </a:tc>
                <a:extLst>
                  <a:ext uri="{0D108BD9-81ED-4DB2-BD59-A6C34878D82A}">
                    <a16:rowId xmlns:a16="http://schemas.microsoft.com/office/drawing/2014/main" val="1286033332"/>
                  </a:ext>
                </a:extLst>
              </a:tr>
              <a:tr h="302006">
                <a:tc>
                  <a:txBody>
                    <a:bodyPr/>
                    <a:lstStyle/>
                    <a:p>
                      <a:r>
                        <a:rPr lang="en-GB" sz="1600" dirty="0" smtClean="0"/>
                        <a:t>2021</a:t>
                      </a:r>
                      <a:endParaRPr lang="en-GB" sz="1600" dirty="0"/>
                    </a:p>
                  </a:txBody>
                  <a:tcPr/>
                </a:tc>
                <a:tc>
                  <a:txBody>
                    <a:bodyPr/>
                    <a:lstStyle/>
                    <a:p>
                      <a:r>
                        <a:rPr lang="en-GB" sz="1600" dirty="0" smtClean="0"/>
                        <a:t>21.3%</a:t>
                      </a:r>
                      <a:endParaRPr lang="en-GB" sz="1600" dirty="0"/>
                    </a:p>
                  </a:txBody>
                  <a:tcPr/>
                </a:tc>
                <a:extLst>
                  <a:ext uri="{0D108BD9-81ED-4DB2-BD59-A6C34878D82A}">
                    <a16:rowId xmlns:a16="http://schemas.microsoft.com/office/drawing/2014/main" val="2876559957"/>
                  </a:ext>
                </a:extLst>
              </a:tr>
            </a:tbl>
          </a:graphicData>
        </a:graphic>
      </p:graphicFrame>
      <p:sp>
        <p:nvSpPr>
          <p:cNvPr id="6" name="TextBox 5"/>
          <p:cNvSpPr txBox="1"/>
          <p:nvPr/>
        </p:nvSpPr>
        <p:spPr>
          <a:xfrm>
            <a:off x="2543386" y="492449"/>
            <a:ext cx="6502218" cy="4847481"/>
          </a:xfrm>
          <a:prstGeom prst="rect">
            <a:avLst/>
          </a:prstGeom>
          <a:noFill/>
        </p:spPr>
        <p:txBody>
          <a:bodyPr wrap="square" rtlCol="0">
            <a:spAutoFit/>
          </a:bodyPr>
          <a:lstStyle/>
          <a:p>
            <a:r>
              <a:rPr lang="en-GB" sz="1300" dirty="0" smtClean="0"/>
              <a:t>In </a:t>
            </a:r>
            <a:r>
              <a:rPr lang="en-GB" sz="1300" dirty="0"/>
              <a:t>determining reward for our staff, we balance a number of factors, including the general economic climate, company performance, and the external market for the types of </a:t>
            </a:r>
            <a:r>
              <a:rPr lang="en-GB" sz="1300" dirty="0" smtClean="0"/>
              <a:t>roles </a:t>
            </a:r>
            <a:r>
              <a:rPr lang="en-GB" sz="1300" dirty="0"/>
              <a:t>that we offer. </a:t>
            </a:r>
            <a:endParaRPr lang="en-GB" sz="1300" dirty="0" smtClean="0"/>
          </a:p>
          <a:p>
            <a:endParaRPr lang="en-GB" sz="1300" dirty="0"/>
          </a:p>
          <a:p>
            <a:r>
              <a:rPr lang="en-GB" sz="1300" dirty="0" smtClean="0"/>
              <a:t>Whilst </a:t>
            </a:r>
            <a:r>
              <a:rPr lang="en-GB" sz="1300" dirty="0"/>
              <a:t>for some employee areas there is also a consideration of individual performance in their reward profile, in most areas we have set rates or pay ranges for roles and internal grading structures. In addition, we carry out pay and benefit audits on a regular basis. </a:t>
            </a:r>
            <a:endParaRPr lang="en-GB" sz="1300" dirty="0" smtClean="0"/>
          </a:p>
          <a:p>
            <a:endParaRPr lang="en-GB" sz="1300" dirty="0">
              <a:solidFill>
                <a:srgbClr val="FF0000"/>
              </a:solidFill>
            </a:endParaRPr>
          </a:p>
          <a:p>
            <a:r>
              <a:rPr lang="en-GB" sz="1300" dirty="0" smtClean="0"/>
              <a:t>We </a:t>
            </a:r>
            <a:r>
              <a:rPr lang="en-GB" sz="1300" dirty="0"/>
              <a:t>consider reward from a total remuneration perspective and believe that we offer a market competitive benefits package to all of our employees</a:t>
            </a:r>
            <a:r>
              <a:rPr lang="en-GB" sz="1300" dirty="0" smtClean="0"/>
              <a:t>.</a:t>
            </a:r>
          </a:p>
          <a:p>
            <a:endParaRPr lang="en-GB" sz="1300" dirty="0" smtClean="0">
              <a:solidFill>
                <a:srgbClr val="FF0000"/>
              </a:solidFill>
            </a:endParaRPr>
          </a:p>
          <a:p>
            <a:r>
              <a:rPr lang="en-GB" sz="1300" dirty="0"/>
              <a:t>The gender pay gap is not the same as equal pay</a:t>
            </a:r>
            <a:r>
              <a:rPr lang="en-GB" sz="1300" dirty="0" smtClean="0"/>
              <a:t>.  Equal </a:t>
            </a:r>
            <a:r>
              <a:rPr lang="en-GB" sz="1300" dirty="0"/>
              <a:t>pay means that mean and women with equivalent experience and performance doing equivalent work should receive equal pay.  </a:t>
            </a:r>
            <a:r>
              <a:rPr lang="en-GB" sz="1300" dirty="0" smtClean="0"/>
              <a:t>A </a:t>
            </a:r>
            <a:r>
              <a:rPr lang="en-GB" sz="1300" dirty="0"/>
              <a:t>gender pay gap does not mean that there are equal pay issues, rather it identifies an unequal distribution of men and women across the company where more males are employed in higher paid roles.  It can really be thought of as a gender talent gap</a:t>
            </a:r>
            <a:r>
              <a:rPr lang="en-GB" sz="1300" dirty="0" smtClean="0"/>
              <a:t>.  </a:t>
            </a:r>
          </a:p>
          <a:p>
            <a:endParaRPr lang="en-GB" sz="1300" dirty="0"/>
          </a:p>
          <a:p>
            <a:r>
              <a:rPr lang="en-GB" sz="1300" dirty="0" smtClean="0"/>
              <a:t>It is recognised that we need to make improvements to have a lower gender pay gap than ONS </a:t>
            </a:r>
            <a:r>
              <a:rPr lang="en-GB" sz="1300" dirty="0"/>
              <a:t>Great Britain Median Pay </a:t>
            </a:r>
            <a:r>
              <a:rPr lang="en-GB" sz="1300" dirty="0" smtClean="0"/>
              <a:t>Gap which </a:t>
            </a:r>
            <a:r>
              <a:rPr lang="en-GB" sz="1300" dirty="0"/>
              <a:t>is +</a:t>
            </a:r>
            <a:r>
              <a:rPr lang="en-GB" sz="1300" dirty="0" smtClean="0"/>
              <a:t>16.1%.</a:t>
            </a:r>
            <a:endParaRPr lang="en-GB" sz="1300" dirty="0"/>
          </a:p>
          <a:p>
            <a:endParaRPr lang="en-GB" sz="1200" dirty="0"/>
          </a:p>
          <a:p>
            <a:r>
              <a:rPr lang="en-GB" sz="1200" dirty="0"/>
              <a:t>	</a:t>
            </a:r>
          </a:p>
          <a:p>
            <a:endParaRPr lang="en-GB" sz="1200" dirty="0"/>
          </a:p>
        </p:txBody>
      </p:sp>
    </p:spTree>
    <p:extLst>
      <p:ext uri="{BB962C8B-B14F-4D97-AF65-F5344CB8AC3E}">
        <p14:creationId xmlns:p14="http://schemas.microsoft.com/office/powerpoint/2010/main" val="16301192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pPr>
              <a:defRPr/>
            </a:pPr>
            <a:fld id="{34001D5A-2DDB-40A7-BAAC-2226A23E7C58}" type="slidenum">
              <a:rPr lang="en-US" altLang="en-US" smtClean="0"/>
              <a:pPr>
                <a:defRPr/>
              </a:pPr>
              <a:t>5</a:t>
            </a:fld>
            <a:endParaRPr lang="en-US" altLang="en-US"/>
          </a:p>
        </p:txBody>
      </p:sp>
      <p:sp>
        <p:nvSpPr>
          <p:cNvPr id="3" name="Text Placeholder 2"/>
          <p:cNvSpPr>
            <a:spLocks noGrp="1"/>
          </p:cNvSpPr>
          <p:nvPr>
            <p:ph type="body" sz="quarter" idx="12"/>
          </p:nvPr>
        </p:nvSpPr>
        <p:spPr/>
        <p:txBody>
          <a:bodyPr/>
          <a:lstStyle/>
          <a:p>
            <a:r>
              <a:rPr lang="en-GB" dirty="0" smtClean="0"/>
              <a:t>The Gender Pay Gap Data</a:t>
            </a:r>
            <a:endParaRPr lang="en-GB" dirty="0"/>
          </a:p>
        </p:txBody>
      </p:sp>
      <p:sp>
        <p:nvSpPr>
          <p:cNvPr id="4" name="Text Placeholder 3"/>
          <p:cNvSpPr>
            <a:spLocks noGrp="1"/>
          </p:cNvSpPr>
          <p:nvPr>
            <p:ph type="body" sz="quarter" idx="14"/>
          </p:nvPr>
        </p:nvSpPr>
        <p:spPr/>
        <p:txBody>
          <a:bodyPr/>
          <a:lstStyle/>
          <a:p>
            <a:r>
              <a:rPr lang="en-GB" dirty="0" smtClean="0"/>
              <a:t>Scapa Healthcare </a:t>
            </a:r>
            <a:r>
              <a:rPr lang="en-GB" dirty="0" err="1" smtClean="0"/>
              <a:t>Gargrave</a:t>
            </a:r>
            <a:endParaRPr lang="en-GB" dirty="0"/>
          </a:p>
        </p:txBody>
      </p:sp>
      <p:sp>
        <p:nvSpPr>
          <p:cNvPr id="30" name="TextBox 29"/>
          <p:cNvSpPr txBox="1"/>
          <p:nvPr/>
        </p:nvSpPr>
        <p:spPr>
          <a:xfrm>
            <a:off x="1675823" y="4011910"/>
            <a:ext cx="647282" cy="215444"/>
          </a:xfrm>
          <a:prstGeom prst="rect">
            <a:avLst/>
          </a:prstGeom>
          <a:noFill/>
        </p:spPr>
        <p:txBody>
          <a:bodyPr wrap="square" rtlCol="0">
            <a:spAutoFit/>
          </a:bodyPr>
          <a:lstStyle/>
          <a:p>
            <a:r>
              <a:rPr lang="en-GB" sz="800" dirty="0" smtClean="0">
                <a:solidFill>
                  <a:schemeClr val="bg1"/>
                </a:solidFill>
              </a:rPr>
              <a:t>61.54%</a:t>
            </a:r>
            <a:endParaRPr lang="en-GB" sz="800" dirty="0">
              <a:solidFill>
                <a:schemeClr val="bg1"/>
              </a:solidFill>
            </a:endParaRPr>
          </a:p>
        </p:txBody>
      </p:sp>
      <p:sp>
        <p:nvSpPr>
          <p:cNvPr id="31" name="TextBox 30"/>
          <p:cNvSpPr txBox="1"/>
          <p:nvPr/>
        </p:nvSpPr>
        <p:spPr>
          <a:xfrm>
            <a:off x="3032844" y="4011910"/>
            <a:ext cx="577153" cy="215444"/>
          </a:xfrm>
          <a:prstGeom prst="rect">
            <a:avLst/>
          </a:prstGeom>
          <a:noFill/>
        </p:spPr>
        <p:txBody>
          <a:bodyPr wrap="square" rtlCol="0">
            <a:spAutoFit/>
          </a:bodyPr>
          <a:lstStyle/>
          <a:p>
            <a:r>
              <a:rPr lang="en-GB" sz="800" dirty="0" smtClean="0">
                <a:solidFill>
                  <a:schemeClr val="bg1"/>
                </a:solidFill>
              </a:rPr>
              <a:t>51.72%</a:t>
            </a:r>
            <a:endParaRPr lang="en-GB" sz="800" dirty="0">
              <a:solidFill>
                <a:schemeClr val="bg1"/>
              </a:solidFill>
            </a:endParaRPr>
          </a:p>
        </p:txBody>
      </p:sp>
      <p:sp>
        <p:nvSpPr>
          <p:cNvPr id="32" name="TextBox 31"/>
          <p:cNvSpPr txBox="1"/>
          <p:nvPr/>
        </p:nvSpPr>
        <p:spPr>
          <a:xfrm>
            <a:off x="1675823" y="3219822"/>
            <a:ext cx="591132" cy="215444"/>
          </a:xfrm>
          <a:prstGeom prst="rect">
            <a:avLst/>
          </a:prstGeom>
          <a:noFill/>
        </p:spPr>
        <p:txBody>
          <a:bodyPr wrap="square" rtlCol="0">
            <a:spAutoFit/>
          </a:bodyPr>
          <a:lstStyle/>
          <a:p>
            <a:r>
              <a:rPr lang="en-GB" sz="800" dirty="0" smtClean="0">
                <a:solidFill>
                  <a:schemeClr val="bg1"/>
                </a:solidFill>
              </a:rPr>
              <a:t>38.46%</a:t>
            </a:r>
            <a:endParaRPr lang="en-GB" sz="800" dirty="0">
              <a:solidFill>
                <a:schemeClr val="bg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4201322423"/>
              </p:ext>
            </p:extLst>
          </p:nvPr>
        </p:nvGraphicFramePr>
        <p:xfrm>
          <a:off x="404880" y="934150"/>
          <a:ext cx="2903596" cy="1676400"/>
        </p:xfrm>
        <a:graphic>
          <a:graphicData uri="http://schemas.openxmlformats.org/drawingml/2006/table">
            <a:tbl>
              <a:tblPr firstRow="1" bandRow="1">
                <a:tableStyleId>{073A0DAA-6AF3-43AB-8588-CEC1D06C72B9}</a:tableStyleId>
              </a:tblPr>
              <a:tblGrid>
                <a:gridCol w="1451798">
                  <a:extLst>
                    <a:ext uri="{9D8B030D-6E8A-4147-A177-3AD203B41FA5}">
                      <a16:colId xmlns:a16="http://schemas.microsoft.com/office/drawing/2014/main" val="1436123643"/>
                    </a:ext>
                  </a:extLst>
                </a:gridCol>
                <a:gridCol w="1451798">
                  <a:extLst>
                    <a:ext uri="{9D8B030D-6E8A-4147-A177-3AD203B41FA5}">
                      <a16:colId xmlns:a16="http://schemas.microsoft.com/office/drawing/2014/main" val="1323398879"/>
                    </a:ext>
                  </a:extLst>
                </a:gridCol>
              </a:tblGrid>
              <a:tr h="316738">
                <a:tc gridSpan="2">
                  <a:txBody>
                    <a:bodyPr/>
                    <a:lstStyle/>
                    <a:p>
                      <a:r>
                        <a:rPr lang="en-GB" sz="1600" dirty="0" smtClean="0"/>
                        <a:t>Mean Gender Bonus Pay Gap </a:t>
                      </a:r>
                      <a:endParaRPr lang="en-GB" sz="1600" dirty="0"/>
                    </a:p>
                  </a:txBody>
                  <a:tcPr/>
                </a:tc>
                <a:tc hMerge="1">
                  <a:txBody>
                    <a:bodyPr/>
                    <a:lstStyle/>
                    <a:p>
                      <a:endParaRPr lang="en-GB" dirty="0"/>
                    </a:p>
                  </a:txBody>
                  <a:tcPr/>
                </a:tc>
                <a:extLst>
                  <a:ext uri="{0D108BD9-81ED-4DB2-BD59-A6C34878D82A}">
                    <a16:rowId xmlns:a16="http://schemas.microsoft.com/office/drawing/2014/main" val="3689009017"/>
                  </a:ext>
                </a:extLst>
              </a:tr>
              <a:tr h="316738">
                <a:tc>
                  <a:txBody>
                    <a:bodyPr/>
                    <a:lstStyle/>
                    <a:p>
                      <a:r>
                        <a:rPr lang="en-GB" sz="1600" dirty="0" smtClean="0"/>
                        <a:t>2018</a:t>
                      </a:r>
                      <a:endParaRPr lang="en-GB" sz="1600" dirty="0"/>
                    </a:p>
                  </a:txBody>
                  <a:tcPr/>
                </a:tc>
                <a:tc>
                  <a:txBody>
                    <a:bodyPr/>
                    <a:lstStyle/>
                    <a:p>
                      <a:r>
                        <a:rPr lang="en-GB" sz="1600" dirty="0" smtClean="0"/>
                        <a:t>45.4%</a:t>
                      </a:r>
                      <a:endParaRPr lang="en-GB" sz="1600" dirty="0"/>
                    </a:p>
                  </a:txBody>
                  <a:tcPr/>
                </a:tc>
                <a:extLst>
                  <a:ext uri="{0D108BD9-81ED-4DB2-BD59-A6C34878D82A}">
                    <a16:rowId xmlns:a16="http://schemas.microsoft.com/office/drawing/2014/main" val="2787266306"/>
                  </a:ext>
                </a:extLst>
              </a:tr>
              <a:tr h="316738">
                <a:tc>
                  <a:txBody>
                    <a:bodyPr/>
                    <a:lstStyle/>
                    <a:p>
                      <a:r>
                        <a:rPr lang="en-GB" sz="1600" dirty="0" smtClean="0"/>
                        <a:t>2019</a:t>
                      </a:r>
                      <a:endParaRPr lang="en-GB" sz="1600" dirty="0"/>
                    </a:p>
                  </a:txBody>
                  <a:tcPr/>
                </a:tc>
                <a:tc>
                  <a:txBody>
                    <a:bodyPr/>
                    <a:lstStyle/>
                    <a:p>
                      <a:r>
                        <a:rPr lang="en-GB" sz="1600" dirty="0" smtClean="0"/>
                        <a:t>25.6%</a:t>
                      </a:r>
                      <a:endParaRPr lang="en-GB" sz="1600" dirty="0"/>
                    </a:p>
                  </a:txBody>
                  <a:tcPr/>
                </a:tc>
                <a:extLst>
                  <a:ext uri="{0D108BD9-81ED-4DB2-BD59-A6C34878D82A}">
                    <a16:rowId xmlns:a16="http://schemas.microsoft.com/office/drawing/2014/main" val="4023379919"/>
                  </a:ext>
                </a:extLst>
              </a:tr>
              <a:tr h="316738">
                <a:tc>
                  <a:txBody>
                    <a:bodyPr/>
                    <a:lstStyle/>
                    <a:p>
                      <a:r>
                        <a:rPr lang="en-GB" sz="1600" dirty="0" smtClean="0"/>
                        <a:t>2020</a:t>
                      </a:r>
                      <a:endParaRPr lang="en-GB" sz="1600" dirty="0"/>
                    </a:p>
                  </a:txBody>
                  <a:tcPr/>
                </a:tc>
                <a:tc>
                  <a:txBody>
                    <a:bodyPr/>
                    <a:lstStyle/>
                    <a:p>
                      <a:r>
                        <a:rPr lang="en-GB" sz="1600" dirty="0" smtClean="0"/>
                        <a:t>-54.3%</a:t>
                      </a:r>
                      <a:endParaRPr lang="en-GB" sz="1600" dirty="0"/>
                    </a:p>
                  </a:txBody>
                  <a:tcPr/>
                </a:tc>
                <a:extLst>
                  <a:ext uri="{0D108BD9-81ED-4DB2-BD59-A6C34878D82A}">
                    <a16:rowId xmlns:a16="http://schemas.microsoft.com/office/drawing/2014/main" val="1286033332"/>
                  </a:ext>
                </a:extLst>
              </a:tr>
              <a:tr h="316738">
                <a:tc>
                  <a:txBody>
                    <a:bodyPr/>
                    <a:lstStyle/>
                    <a:p>
                      <a:r>
                        <a:rPr lang="en-GB" sz="1600" dirty="0" smtClean="0"/>
                        <a:t>2021</a:t>
                      </a:r>
                      <a:endParaRPr lang="en-GB" sz="1600" dirty="0"/>
                    </a:p>
                  </a:txBody>
                  <a:tcPr/>
                </a:tc>
                <a:tc>
                  <a:txBody>
                    <a:bodyPr/>
                    <a:lstStyle/>
                    <a:p>
                      <a:r>
                        <a:rPr lang="en-GB" sz="1600" dirty="0" smtClean="0"/>
                        <a:t>-1.5%</a:t>
                      </a:r>
                      <a:endParaRPr lang="en-GB" sz="1600" dirty="0"/>
                    </a:p>
                  </a:txBody>
                  <a:tcPr/>
                </a:tc>
                <a:extLst>
                  <a:ext uri="{0D108BD9-81ED-4DB2-BD59-A6C34878D82A}">
                    <a16:rowId xmlns:a16="http://schemas.microsoft.com/office/drawing/2014/main" val="1997925405"/>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514583418"/>
              </p:ext>
            </p:extLst>
          </p:nvPr>
        </p:nvGraphicFramePr>
        <p:xfrm>
          <a:off x="404880" y="2851914"/>
          <a:ext cx="2928270" cy="1676400"/>
        </p:xfrm>
        <a:graphic>
          <a:graphicData uri="http://schemas.openxmlformats.org/drawingml/2006/table">
            <a:tbl>
              <a:tblPr firstRow="1" bandRow="1">
                <a:tableStyleId>{073A0DAA-6AF3-43AB-8588-CEC1D06C72B9}</a:tableStyleId>
              </a:tblPr>
              <a:tblGrid>
                <a:gridCol w="1464135">
                  <a:extLst>
                    <a:ext uri="{9D8B030D-6E8A-4147-A177-3AD203B41FA5}">
                      <a16:colId xmlns:a16="http://schemas.microsoft.com/office/drawing/2014/main" val="1436123643"/>
                    </a:ext>
                  </a:extLst>
                </a:gridCol>
                <a:gridCol w="1464135">
                  <a:extLst>
                    <a:ext uri="{9D8B030D-6E8A-4147-A177-3AD203B41FA5}">
                      <a16:colId xmlns:a16="http://schemas.microsoft.com/office/drawing/2014/main" val="1323398879"/>
                    </a:ext>
                  </a:extLst>
                </a:gridCol>
              </a:tblGrid>
              <a:tr h="316300">
                <a:tc gridSpan="2">
                  <a:txBody>
                    <a:bodyPr/>
                    <a:lstStyle/>
                    <a:p>
                      <a:r>
                        <a:rPr lang="en-GB" sz="1600" dirty="0" smtClean="0"/>
                        <a:t>Median Gender Bonus Pay Gap </a:t>
                      </a:r>
                      <a:endParaRPr lang="en-GB" sz="1600" dirty="0"/>
                    </a:p>
                  </a:txBody>
                  <a:tcPr/>
                </a:tc>
                <a:tc hMerge="1">
                  <a:txBody>
                    <a:bodyPr/>
                    <a:lstStyle/>
                    <a:p>
                      <a:endParaRPr lang="en-GB" dirty="0"/>
                    </a:p>
                  </a:txBody>
                  <a:tcPr/>
                </a:tc>
                <a:extLst>
                  <a:ext uri="{0D108BD9-81ED-4DB2-BD59-A6C34878D82A}">
                    <a16:rowId xmlns:a16="http://schemas.microsoft.com/office/drawing/2014/main" val="3689009017"/>
                  </a:ext>
                </a:extLst>
              </a:tr>
              <a:tr h="316300">
                <a:tc>
                  <a:txBody>
                    <a:bodyPr/>
                    <a:lstStyle/>
                    <a:p>
                      <a:r>
                        <a:rPr lang="en-GB" sz="1600" dirty="0" smtClean="0"/>
                        <a:t>2018</a:t>
                      </a:r>
                      <a:endParaRPr lang="en-GB" sz="1600" dirty="0"/>
                    </a:p>
                  </a:txBody>
                  <a:tcPr/>
                </a:tc>
                <a:tc>
                  <a:txBody>
                    <a:bodyPr/>
                    <a:lstStyle/>
                    <a:p>
                      <a:r>
                        <a:rPr lang="en-GB" sz="1600" dirty="0" smtClean="0"/>
                        <a:t>25.52%</a:t>
                      </a:r>
                      <a:endParaRPr lang="en-GB" sz="1600" dirty="0"/>
                    </a:p>
                  </a:txBody>
                  <a:tcPr/>
                </a:tc>
                <a:extLst>
                  <a:ext uri="{0D108BD9-81ED-4DB2-BD59-A6C34878D82A}">
                    <a16:rowId xmlns:a16="http://schemas.microsoft.com/office/drawing/2014/main" val="258095059"/>
                  </a:ext>
                </a:extLst>
              </a:tr>
              <a:tr h="316300">
                <a:tc>
                  <a:txBody>
                    <a:bodyPr/>
                    <a:lstStyle/>
                    <a:p>
                      <a:r>
                        <a:rPr lang="en-GB" sz="1600" dirty="0" smtClean="0"/>
                        <a:t>2019</a:t>
                      </a:r>
                      <a:endParaRPr lang="en-GB" sz="1600" dirty="0"/>
                    </a:p>
                  </a:txBody>
                  <a:tcPr/>
                </a:tc>
                <a:tc>
                  <a:txBody>
                    <a:bodyPr/>
                    <a:lstStyle/>
                    <a:p>
                      <a:r>
                        <a:rPr lang="en-GB" sz="1600" dirty="0" smtClean="0"/>
                        <a:t>11.9%</a:t>
                      </a:r>
                      <a:endParaRPr lang="en-GB" sz="1600" dirty="0"/>
                    </a:p>
                  </a:txBody>
                  <a:tcPr/>
                </a:tc>
                <a:extLst>
                  <a:ext uri="{0D108BD9-81ED-4DB2-BD59-A6C34878D82A}">
                    <a16:rowId xmlns:a16="http://schemas.microsoft.com/office/drawing/2014/main" val="4023379919"/>
                  </a:ext>
                </a:extLst>
              </a:tr>
              <a:tr h="316300">
                <a:tc>
                  <a:txBody>
                    <a:bodyPr/>
                    <a:lstStyle/>
                    <a:p>
                      <a:r>
                        <a:rPr lang="en-GB" sz="1600" dirty="0" smtClean="0"/>
                        <a:t>2020</a:t>
                      </a:r>
                      <a:endParaRPr lang="en-GB" sz="1600" dirty="0"/>
                    </a:p>
                  </a:txBody>
                  <a:tcPr/>
                </a:tc>
                <a:tc>
                  <a:txBody>
                    <a:bodyPr/>
                    <a:lstStyle/>
                    <a:p>
                      <a:r>
                        <a:rPr lang="en-GB" sz="1600" dirty="0" smtClean="0"/>
                        <a:t>-187.7%</a:t>
                      </a:r>
                      <a:endParaRPr lang="en-GB" sz="1600" dirty="0"/>
                    </a:p>
                  </a:txBody>
                  <a:tcPr/>
                </a:tc>
                <a:extLst>
                  <a:ext uri="{0D108BD9-81ED-4DB2-BD59-A6C34878D82A}">
                    <a16:rowId xmlns:a16="http://schemas.microsoft.com/office/drawing/2014/main" val="1286033332"/>
                  </a:ext>
                </a:extLst>
              </a:tr>
              <a:tr h="316300">
                <a:tc>
                  <a:txBody>
                    <a:bodyPr/>
                    <a:lstStyle/>
                    <a:p>
                      <a:r>
                        <a:rPr lang="en-GB" sz="1600" dirty="0" smtClean="0"/>
                        <a:t>2021</a:t>
                      </a:r>
                      <a:endParaRPr lang="en-GB" sz="1600" dirty="0"/>
                    </a:p>
                  </a:txBody>
                  <a:tcPr/>
                </a:tc>
                <a:tc>
                  <a:txBody>
                    <a:bodyPr/>
                    <a:lstStyle/>
                    <a:p>
                      <a:r>
                        <a:rPr lang="en-GB" sz="1600" dirty="0" smtClean="0"/>
                        <a:t>-1.6%</a:t>
                      </a:r>
                      <a:endParaRPr lang="en-GB" sz="1600" dirty="0"/>
                    </a:p>
                  </a:txBody>
                  <a:tcPr/>
                </a:tc>
                <a:extLst>
                  <a:ext uri="{0D108BD9-81ED-4DB2-BD59-A6C34878D82A}">
                    <a16:rowId xmlns:a16="http://schemas.microsoft.com/office/drawing/2014/main" val="33467928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10260752"/>
              </p:ext>
            </p:extLst>
          </p:nvPr>
        </p:nvGraphicFramePr>
        <p:xfrm>
          <a:off x="3779912" y="931674"/>
          <a:ext cx="5112567" cy="2255520"/>
        </p:xfrm>
        <a:graphic>
          <a:graphicData uri="http://schemas.openxmlformats.org/drawingml/2006/table">
            <a:tbl>
              <a:tblPr firstRow="1" bandRow="1">
                <a:tableStyleId>{073A0DAA-6AF3-43AB-8588-CEC1D06C72B9}</a:tableStyleId>
              </a:tblPr>
              <a:tblGrid>
                <a:gridCol w="1704189">
                  <a:extLst>
                    <a:ext uri="{9D8B030D-6E8A-4147-A177-3AD203B41FA5}">
                      <a16:colId xmlns:a16="http://schemas.microsoft.com/office/drawing/2014/main" val="3754008200"/>
                    </a:ext>
                  </a:extLst>
                </a:gridCol>
                <a:gridCol w="1704189">
                  <a:extLst>
                    <a:ext uri="{9D8B030D-6E8A-4147-A177-3AD203B41FA5}">
                      <a16:colId xmlns:a16="http://schemas.microsoft.com/office/drawing/2014/main" val="2750895299"/>
                    </a:ext>
                  </a:extLst>
                </a:gridCol>
                <a:gridCol w="1704189">
                  <a:extLst>
                    <a:ext uri="{9D8B030D-6E8A-4147-A177-3AD203B41FA5}">
                      <a16:colId xmlns:a16="http://schemas.microsoft.com/office/drawing/2014/main" val="2752215443"/>
                    </a:ext>
                  </a:extLst>
                </a:gridCol>
              </a:tblGrid>
              <a:tr h="51004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Proportion of Males and Females</a:t>
                      </a:r>
                      <a:r>
                        <a:rPr lang="en-GB" sz="1600" baseline="0" dirty="0" smtClean="0"/>
                        <a:t> who received a Bonus</a:t>
                      </a:r>
                      <a:endParaRPr lang="en-GB" sz="1600" dirty="0" smtClean="0"/>
                    </a:p>
                    <a:p>
                      <a:endParaRPr lang="en-GB" sz="16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793722737"/>
                  </a:ext>
                </a:extLst>
              </a:tr>
              <a:tr h="326610">
                <a:tc>
                  <a:txBody>
                    <a:bodyPr/>
                    <a:lstStyle/>
                    <a:p>
                      <a:endParaRPr lang="en-GB" sz="1600" dirty="0"/>
                    </a:p>
                  </a:txBody>
                  <a:tcPr/>
                </a:tc>
                <a:tc>
                  <a:txBody>
                    <a:bodyPr/>
                    <a:lstStyle/>
                    <a:p>
                      <a:r>
                        <a:rPr lang="en-GB" sz="1600" dirty="0" smtClean="0"/>
                        <a:t>Males</a:t>
                      </a:r>
                      <a:endParaRPr lang="en-GB" sz="1600" dirty="0"/>
                    </a:p>
                  </a:txBody>
                  <a:tcPr/>
                </a:tc>
                <a:tc>
                  <a:txBody>
                    <a:bodyPr/>
                    <a:lstStyle/>
                    <a:p>
                      <a:r>
                        <a:rPr lang="en-GB" sz="1600" dirty="0" smtClean="0"/>
                        <a:t>Females</a:t>
                      </a:r>
                      <a:endParaRPr lang="en-GB" sz="1600" dirty="0"/>
                    </a:p>
                  </a:txBody>
                  <a:tcPr/>
                </a:tc>
                <a:extLst>
                  <a:ext uri="{0D108BD9-81ED-4DB2-BD59-A6C34878D82A}">
                    <a16:rowId xmlns:a16="http://schemas.microsoft.com/office/drawing/2014/main" val="2355612367"/>
                  </a:ext>
                </a:extLst>
              </a:tr>
              <a:tr h="326610">
                <a:tc>
                  <a:txBody>
                    <a:bodyPr/>
                    <a:lstStyle/>
                    <a:p>
                      <a:r>
                        <a:rPr lang="en-GB" sz="1600" dirty="0" smtClean="0"/>
                        <a:t>2018</a:t>
                      </a:r>
                      <a:endParaRPr lang="en-GB" sz="1600" dirty="0"/>
                    </a:p>
                  </a:txBody>
                  <a:tcPr/>
                </a:tc>
                <a:tc>
                  <a:txBody>
                    <a:bodyPr/>
                    <a:lstStyle/>
                    <a:p>
                      <a:r>
                        <a:rPr lang="en-GB" sz="1600" dirty="0" smtClean="0"/>
                        <a:t>48.7%</a:t>
                      </a:r>
                      <a:endParaRPr lang="en-GB" sz="1600" dirty="0"/>
                    </a:p>
                  </a:txBody>
                  <a:tcPr/>
                </a:tc>
                <a:tc>
                  <a:txBody>
                    <a:bodyPr/>
                    <a:lstStyle/>
                    <a:p>
                      <a:r>
                        <a:rPr lang="en-GB" sz="1600" dirty="0" smtClean="0"/>
                        <a:t>51.3%</a:t>
                      </a:r>
                      <a:endParaRPr lang="en-GB" sz="1600" dirty="0"/>
                    </a:p>
                  </a:txBody>
                  <a:tcPr/>
                </a:tc>
                <a:extLst>
                  <a:ext uri="{0D108BD9-81ED-4DB2-BD59-A6C34878D82A}">
                    <a16:rowId xmlns:a16="http://schemas.microsoft.com/office/drawing/2014/main" val="921883295"/>
                  </a:ext>
                </a:extLst>
              </a:tr>
              <a:tr h="326610">
                <a:tc>
                  <a:txBody>
                    <a:bodyPr/>
                    <a:lstStyle/>
                    <a:p>
                      <a:r>
                        <a:rPr lang="en-GB" sz="1600" dirty="0" smtClean="0"/>
                        <a:t>2019</a:t>
                      </a:r>
                      <a:endParaRPr lang="en-GB" sz="1600" dirty="0"/>
                    </a:p>
                  </a:txBody>
                  <a:tcPr/>
                </a:tc>
                <a:tc>
                  <a:txBody>
                    <a:bodyPr/>
                    <a:lstStyle/>
                    <a:p>
                      <a:r>
                        <a:rPr lang="en-GB" sz="1600" dirty="0" smtClean="0"/>
                        <a:t>61.5%</a:t>
                      </a:r>
                      <a:endParaRPr lang="en-GB" sz="1600" dirty="0"/>
                    </a:p>
                  </a:txBody>
                  <a:tcPr/>
                </a:tc>
                <a:tc>
                  <a:txBody>
                    <a:bodyPr/>
                    <a:lstStyle/>
                    <a:p>
                      <a:r>
                        <a:rPr lang="en-GB" sz="1600" dirty="0" smtClean="0"/>
                        <a:t>51.7%</a:t>
                      </a:r>
                      <a:endParaRPr lang="en-GB" sz="1600" dirty="0"/>
                    </a:p>
                  </a:txBody>
                  <a:tcPr/>
                </a:tc>
                <a:extLst>
                  <a:ext uri="{0D108BD9-81ED-4DB2-BD59-A6C34878D82A}">
                    <a16:rowId xmlns:a16="http://schemas.microsoft.com/office/drawing/2014/main" val="922009033"/>
                  </a:ext>
                </a:extLst>
              </a:tr>
              <a:tr h="326610">
                <a:tc>
                  <a:txBody>
                    <a:bodyPr/>
                    <a:lstStyle/>
                    <a:p>
                      <a:r>
                        <a:rPr lang="en-GB" sz="1600" dirty="0" smtClean="0"/>
                        <a:t>2020</a:t>
                      </a:r>
                      <a:endParaRPr lang="en-GB" sz="1600" dirty="0"/>
                    </a:p>
                  </a:txBody>
                  <a:tcPr/>
                </a:tc>
                <a:tc>
                  <a:txBody>
                    <a:bodyPr/>
                    <a:lstStyle/>
                    <a:p>
                      <a:r>
                        <a:rPr lang="en-GB" sz="1600" dirty="0" smtClean="0"/>
                        <a:t>15.4%</a:t>
                      </a:r>
                      <a:endParaRPr lang="en-GB" sz="1600" dirty="0"/>
                    </a:p>
                  </a:txBody>
                  <a:tcPr/>
                </a:tc>
                <a:tc>
                  <a:txBody>
                    <a:bodyPr/>
                    <a:lstStyle/>
                    <a:p>
                      <a:r>
                        <a:rPr lang="en-GB" sz="1600" dirty="0" smtClean="0"/>
                        <a:t>7.1%</a:t>
                      </a:r>
                      <a:endParaRPr lang="en-GB" sz="1600" dirty="0"/>
                    </a:p>
                  </a:txBody>
                  <a:tcPr/>
                </a:tc>
                <a:extLst>
                  <a:ext uri="{0D108BD9-81ED-4DB2-BD59-A6C34878D82A}">
                    <a16:rowId xmlns:a16="http://schemas.microsoft.com/office/drawing/2014/main" val="2190295756"/>
                  </a:ext>
                </a:extLst>
              </a:tr>
              <a:tr h="326610">
                <a:tc>
                  <a:txBody>
                    <a:bodyPr/>
                    <a:lstStyle/>
                    <a:p>
                      <a:r>
                        <a:rPr lang="en-GB" sz="1600" dirty="0" smtClean="0"/>
                        <a:t>2021</a:t>
                      </a:r>
                      <a:endParaRPr lang="en-GB" sz="1600" dirty="0"/>
                    </a:p>
                  </a:txBody>
                  <a:tcPr/>
                </a:tc>
                <a:tc>
                  <a:txBody>
                    <a:bodyPr/>
                    <a:lstStyle/>
                    <a:p>
                      <a:r>
                        <a:rPr lang="en-GB" sz="1600" dirty="0" smtClean="0"/>
                        <a:t>17.3%</a:t>
                      </a:r>
                      <a:endParaRPr lang="en-GB" sz="1600" dirty="0"/>
                    </a:p>
                  </a:txBody>
                  <a:tcPr/>
                </a:tc>
                <a:tc>
                  <a:txBody>
                    <a:bodyPr/>
                    <a:lstStyle/>
                    <a:p>
                      <a:r>
                        <a:rPr lang="en-GB" sz="1600" dirty="0" smtClean="0"/>
                        <a:t>15.8%</a:t>
                      </a:r>
                      <a:endParaRPr lang="en-GB" sz="1600" dirty="0"/>
                    </a:p>
                  </a:txBody>
                  <a:tcPr/>
                </a:tc>
                <a:extLst>
                  <a:ext uri="{0D108BD9-81ED-4DB2-BD59-A6C34878D82A}">
                    <a16:rowId xmlns:a16="http://schemas.microsoft.com/office/drawing/2014/main" val="484920993"/>
                  </a:ext>
                </a:extLst>
              </a:tr>
            </a:tbl>
          </a:graphicData>
        </a:graphic>
      </p:graphicFrame>
      <p:sp>
        <p:nvSpPr>
          <p:cNvPr id="6" name="TextBox 5"/>
          <p:cNvSpPr txBox="1"/>
          <p:nvPr/>
        </p:nvSpPr>
        <p:spPr>
          <a:xfrm>
            <a:off x="3779912" y="3365773"/>
            <a:ext cx="4824535" cy="954107"/>
          </a:xfrm>
          <a:prstGeom prst="rect">
            <a:avLst/>
          </a:prstGeom>
          <a:noFill/>
        </p:spPr>
        <p:txBody>
          <a:bodyPr wrap="square" rtlCol="0">
            <a:spAutoFit/>
          </a:bodyPr>
          <a:lstStyle/>
          <a:p>
            <a:r>
              <a:rPr lang="en-GB" sz="1400" dirty="0" smtClean="0"/>
              <a:t>During this time the business has faced many challenges which has resulted in limited bonuses being paid out.  The majority of the bonuses paid out are based on incentive, in particular long service.  </a:t>
            </a:r>
            <a:endParaRPr lang="en-GB" sz="1400" dirty="0"/>
          </a:p>
        </p:txBody>
      </p:sp>
    </p:spTree>
    <p:extLst>
      <p:ext uri="{BB962C8B-B14F-4D97-AF65-F5344CB8AC3E}">
        <p14:creationId xmlns:p14="http://schemas.microsoft.com/office/powerpoint/2010/main" val="30798418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pPr>
              <a:defRPr/>
            </a:pPr>
            <a:fld id="{34001D5A-2DDB-40A7-BAAC-2226A23E7C58}" type="slidenum">
              <a:rPr lang="en-US" altLang="en-US" smtClean="0"/>
              <a:pPr>
                <a:defRPr/>
              </a:pPr>
              <a:t>6</a:t>
            </a:fld>
            <a:endParaRPr lang="en-US" altLang="en-US"/>
          </a:p>
        </p:txBody>
      </p:sp>
      <p:sp>
        <p:nvSpPr>
          <p:cNvPr id="3" name="Text Placeholder 2"/>
          <p:cNvSpPr>
            <a:spLocks noGrp="1"/>
          </p:cNvSpPr>
          <p:nvPr>
            <p:ph type="body" sz="quarter" idx="12"/>
          </p:nvPr>
        </p:nvSpPr>
        <p:spPr/>
        <p:txBody>
          <a:bodyPr/>
          <a:lstStyle/>
          <a:p>
            <a:r>
              <a:rPr lang="en-GB" dirty="0" smtClean="0"/>
              <a:t>The Gender Pay Gap Data</a:t>
            </a:r>
            <a:endParaRPr lang="en-GB" dirty="0"/>
          </a:p>
        </p:txBody>
      </p:sp>
      <p:sp>
        <p:nvSpPr>
          <p:cNvPr id="4" name="Text Placeholder 3"/>
          <p:cNvSpPr>
            <a:spLocks noGrp="1"/>
          </p:cNvSpPr>
          <p:nvPr>
            <p:ph type="body" sz="quarter" idx="14"/>
          </p:nvPr>
        </p:nvSpPr>
        <p:spPr/>
        <p:txBody>
          <a:bodyPr/>
          <a:lstStyle/>
          <a:p>
            <a:r>
              <a:rPr lang="en-GB" dirty="0" smtClean="0"/>
              <a:t>Scapa Healthcare </a:t>
            </a:r>
            <a:r>
              <a:rPr lang="en-GB" dirty="0" err="1" smtClean="0"/>
              <a:t>Gargrave</a:t>
            </a:r>
            <a:endParaRPr lang="en-GB" dirty="0"/>
          </a:p>
        </p:txBody>
      </p:sp>
      <p:sp>
        <p:nvSpPr>
          <p:cNvPr id="30" name="TextBox 29"/>
          <p:cNvSpPr txBox="1"/>
          <p:nvPr/>
        </p:nvSpPr>
        <p:spPr>
          <a:xfrm>
            <a:off x="1675823" y="4011910"/>
            <a:ext cx="647282" cy="215444"/>
          </a:xfrm>
          <a:prstGeom prst="rect">
            <a:avLst/>
          </a:prstGeom>
          <a:noFill/>
        </p:spPr>
        <p:txBody>
          <a:bodyPr wrap="square" rtlCol="0">
            <a:spAutoFit/>
          </a:bodyPr>
          <a:lstStyle/>
          <a:p>
            <a:r>
              <a:rPr lang="en-GB" sz="800" dirty="0" smtClean="0">
                <a:solidFill>
                  <a:schemeClr val="bg1"/>
                </a:solidFill>
              </a:rPr>
              <a:t>61.54%</a:t>
            </a:r>
            <a:endParaRPr lang="en-GB" sz="800" dirty="0">
              <a:solidFill>
                <a:schemeClr val="bg1"/>
              </a:solidFill>
            </a:endParaRPr>
          </a:p>
        </p:txBody>
      </p:sp>
      <p:sp>
        <p:nvSpPr>
          <p:cNvPr id="32" name="TextBox 31"/>
          <p:cNvSpPr txBox="1"/>
          <p:nvPr/>
        </p:nvSpPr>
        <p:spPr>
          <a:xfrm>
            <a:off x="1675823" y="3219822"/>
            <a:ext cx="591132" cy="215444"/>
          </a:xfrm>
          <a:prstGeom prst="rect">
            <a:avLst/>
          </a:prstGeom>
          <a:noFill/>
        </p:spPr>
        <p:txBody>
          <a:bodyPr wrap="square" rtlCol="0">
            <a:spAutoFit/>
          </a:bodyPr>
          <a:lstStyle/>
          <a:p>
            <a:r>
              <a:rPr lang="en-GB" sz="800" dirty="0" smtClean="0">
                <a:solidFill>
                  <a:schemeClr val="bg1"/>
                </a:solidFill>
              </a:rPr>
              <a:t>38.46%</a:t>
            </a:r>
            <a:endParaRPr lang="en-GB" sz="8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9386720"/>
              </p:ext>
            </p:extLst>
          </p:nvPr>
        </p:nvGraphicFramePr>
        <p:xfrm>
          <a:off x="5173719" y="0"/>
          <a:ext cx="3986619" cy="1463040"/>
        </p:xfrm>
        <a:graphic>
          <a:graphicData uri="http://schemas.openxmlformats.org/drawingml/2006/table">
            <a:tbl>
              <a:tblPr firstRow="1" bandRow="1">
                <a:tableStyleId>{073A0DAA-6AF3-43AB-8588-CEC1D06C72B9}</a:tableStyleId>
              </a:tblPr>
              <a:tblGrid>
                <a:gridCol w="1328873">
                  <a:extLst>
                    <a:ext uri="{9D8B030D-6E8A-4147-A177-3AD203B41FA5}">
                      <a16:colId xmlns:a16="http://schemas.microsoft.com/office/drawing/2014/main" val="469598179"/>
                    </a:ext>
                  </a:extLst>
                </a:gridCol>
                <a:gridCol w="1328873">
                  <a:extLst>
                    <a:ext uri="{9D8B030D-6E8A-4147-A177-3AD203B41FA5}">
                      <a16:colId xmlns:a16="http://schemas.microsoft.com/office/drawing/2014/main" val="347439459"/>
                    </a:ext>
                  </a:extLst>
                </a:gridCol>
                <a:gridCol w="1328873">
                  <a:extLst>
                    <a:ext uri="{9D8B030D-6E8A-4147-A177-3AD203B41FA5}">
                      <a16:colId xmlns:a16="http://schemas.microsoft.com/office/drawing/2014/main" val="3730049129"/>
                    </a:ext>
                  </a:extLst>
                </a:gridCol>
              </a:tblGrid>
              <a:tr h="130248">
                <a:tc gridSpan="3">
                  <a:txBody>
                    <a:bodyPr/>
                    <a:lstStyle/>
                    <a:p>
                      <a:r>
                        <a:rPr lang="en-GB" sz="1000" kern="1200" dirty="0" smtClean="0"/>
                        <a:t>Quartile Pay Bands 2020</a:t>
                      </a:r>
                      <a:endParaRPr lang="en-GB" sz="1000" kern="1200" dirty="0">
                        <a:solidFill>
                          <a:schemeClr val="dk1"/>
                        </a:solidFill>
                        <a:latin typeface="+mn-lt"/>
                        <a:ea typeface="+mn-ea"/>
                        <a:cs typeface="+mn-cs"/>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57598799"/>
                  </a:ext>
                </a:extLst>
              </a:tr>
              <a:tr h="130248">
                <a:tc>
                  <a:txBody>
                    <a:bodyPr/>
                    <a:lstStyle/>
                    <a:p>
                      <a:endParaRPr lang="en-GB" sz="1000" kern="1200" dirty="0">
                        <a:solidFill>
                          <a:schemeClr val="dk1"/>
                        </a:solidFill>
                        <a:latin typeface="+mn-lt"/>
                        <a:ea typeface="+mn-ea"/>
                        <a:cs typeface="+mn-cs"/>
                      </a:endParaRPr>
                    </a:p>
                  </a:txBody>
                  <a:tcPr/>
                </a:tc>
                <a:tc>
                  <a:txBody>
                    <a:bodyPr/>
                    <a:lstStyle/>
                    <a:p>
                      <a:pPr algn="l" fontAlgn="b"/>
                      <a:r>
                        <a:rPr lang="en-GB" sz="1000" kern="1200" dirty="0"/>
                        <a:t>Males</a:t>
                      </a:r>
                      <a:endParaRPr lang="en-GB" sz="1000" kern="1200" dirty="0">
                        <a:solidFill>
                          <a:schemeClr val="dk1"/>
                        </a:solidFill>
                        <a:latin typeface="+mn-lt"/>
                        <a:ea typeface="+mn-ea"/>
                        <a:cs typeface="+mn-cs"/>
                      </a:endParaRPr>
                    </a:p>
                  </a:txBody>
                  <a:tcPr marL="6350" marR="6350" marT="6350" marB="0" anchor="b"/>
                </a:tc>
                <a:tc>
                  <a:txBody>
                    <a:bodyPr/>
                    <a:lstStyle/>
                    <a:p>
                      <a:pPr algn="l" fontAlgn="b"/>
                      <a:r>
                        <a:rPr lang="en-GB" sz="1000" kern="1200"/>
                        <a:t>Females</a:t>
                      </a:r>
                      <a:endParaRPr lang="en-GB" sz="1000" kern="120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1570478635"/>
                  </a:ext>
                </a:extLst>
              </a:tr>
              <a:tr h="130248">
                <a:tc>
                  <a:txBody>
                    <a:bodyPr/>
                    <a:lstStyle/>
                    <a:p>
                      <a:r>
                        <a:rPr lang="en-GB" sz="1000" kern="1200" dirty="0" smtClean="0"/>
                        <a:t>Lower</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46.3%</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53.7%</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4186729026"/>
                  </a:ext>
                </a:extLst>
              </a:tr>
              <a:tr h="203401">
                <a:tc>
                  <a:txBody>
                    <a:bodyPr/>
                    <a:lstStyle/>
                    <a:p>
                      <a:r>
                        <a:rPr lang="en-GB" sz="1000" kern="1200" dirty="0" smtClean="0"/>
                        <a:t>Lower Middle</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22.9%</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77.1%</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801752040"/>
                  </a:ext>
                </a:extLst>
              </a:tr>
              <a:tr h="203401">
                <a:tc>
                  <a:txBody>
                    <a:bodyPr/>
                    <a:lstStyle/>
                    <a:p>
                      <a:r>
                        <a:rPr lang="en-GB" sz="1000" kern="1200" dirty="0" smtClean="0"/>
                        <a:t>Upper Middle</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60.2%</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39.8%</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2802916503"/>
                  </a:ext>
                </a:extLst>
              </a:tr>
              <a:tr h="130248">
                <a:tc>
                  <a:txBody>
                    <a:bodyPr/>
                    <a:lstStyle/>
                    <a:p>
                      <a:r>
                        <a:rPr lang="en-GB" sz="1000" kern="1200" dirty="0" smtClean="0"/>
                        <a:t>Upper</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69.5%</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30.5%</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66425723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66419588"/>
              </p:ext>
            </p:extLst>
          </p:nvPr>
        </p:nvGraphicFramePr>
        <p:xfrm>
          <a:off x="5181915" y="3007348"/>
          <a:ext cx="3992049" cy="1463040"/>
        </p:xfrm>
        <a:graphic>
          <a:graphicData uri="http://schemas.openxmlformats.org/drawingml/2006/table">
            <a:tbl>
              <a:tblPr firstRow="1" bandRow="1">
                <a:tableStyleId>{073A0DAA-6AF3-43AB-8588-CEC1D06C72B9}</a:tableStyleId>
              </a:tblPr>
              <a:tblGrid>
                <a:gridCol w="1330683">
                  <a:extLst>
                    <a:ext uri="{9D8B030D-6E8A-4147-A177-3AD203B41FA5}">
                      <a16:colId xmlns:a16="http://schemas.microsoft.com/office/drawing/2014/main" val="469598179"/>
                    </a:ext>
                  </a:extLst>
                </a:gridCol>
                <a:gridCol w="1330683">
                  <a:extLst>
                    <a:ext uri="{9D8B030D-6E8A-4147-A177-3AD203B41FA5}">
                      <a16:colId xmlns:a16="http://schemas.microsoft.com/office/drawing/2014/main" val="347439459"/>
                    </a:ext>
                  </a:extLst>
                </a:gridCol>
                <a:gridCol w="1330683">
                  <a:extLst>
                    <a:ext uri="{9D8B030D-6E8A-4147-A177-3AD203B41FA5}">
                      <a16:colId xmlns:a16="http://schemas.microsoft.com/office/drawing/2014/main" val="3730049129"/>
                    </a:ext>
                  </a:extLst>
                </a:gridCol>
              </a:tblGrid>
              <a:tr h="130941">
                <a:tc gridSpan="3">
                  <a:txBody>
                    <a:bodyPr/>
                    <a:lstStyle/>
                    <a:p>
                      <a:r>
                        <a:rPr lang="en-GB" sz="1000" kern="1200" dirty="0" smtClean="0"/>
                        <a:t>Quartile Pay Bands 2018</a:t>
                      </a:r>
                      <a:endParaRPr lang="en-GB" sz="1000" kern="1200" dirty="0">
                        <a:solidFill>
                          <a:schemeClr val="dk1"/>
                        </a:solidFill>
                        <a:latin typeface="+mn-lt"/>
                        <a:ea typeface="+mn-ea"/>
                        <a:cs typeface="+mn-cs"/>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57598799"/>
                  </a:ext>
                </a:extLst>
              </a:tr>
              <a:tr h="130941">
                <a:tc>
                  <a:txBody>
                    <a:bodyPr/>
                    <a:lstStyle/>
                    <a:p>
                      <a:endParaRPr lang="en-GB" sz="1000" kern="1200" dirty="0">
                        <a:solidFill>
                          <a:schemeClr val="dk1"/>
                        </a:solidFill>
                        <a:latin typeface="+mn-lt"/>
                        <a:ea typeface="+mn-ea"/>
                        <a:cs typeface="+mn-cs"/>
                      </a:endParaRPr>
                    </a:p>
                  </a:txBody>
                  <a:tcPr/>
                </a:tc>
                <a:tc>
                  <a:txBody>
                    <a:bodyPr/>
                    <a:lstStyle/>
                    <a:p>
                      <a:pPr algn="l" fontAlgn="b"/>
                      <a:r>
                        <a:rPr lang="en-GB" sz="1000" kern="1200" dirty="0"/>
                        <a:t>Males</a:t>
                      </a:r>
                      <a:endParaRPr lang="en-GB" sz="1000" kern="1200" dirty="0">
                        <a:solidFill>
                          <a:schemeClr val="dk1"/>
                        </a:solidFill>
                        <a:latin typeface="+mn-lt"/>
                        <a:ea typeface="+mn-ea"/>
                        <a:cs typeface="+mn-cs"/>
                      </a:endParaRPr>
                    </a:p>
                  </a:txBody>
                  <a:tcPr marL="6350" marR="6350" marT="6350" marB="0" anchor="b"/>
                </a:tc>
                <a:tc>
                  <a:txBody>
                    <a:bodyPr/>
                    <a:lstStyle/>
                    <a:p>
                      <a:pPr algn="l" fontAlgn="b"/>
                      <a:r>
                        <a:rPr lang="en-GB" sz="1000" kern="1200"/>
                        <a:t>Females</a:t>
                      </a:r>
                      <a:endParaRPr lang="en-GB" sz="1000" kern="120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1570478635"/>
                  </a:ext>
                </a:extLst>
              </a:tr>
              <a:tr h="130941">
                <a:tc>
                  <a:txBody>
                    <a:bodyPr/>
                    <a:lstStyle/>
                    <a:p>
                      <a:r>
                        <a:rPr lang="en-GB" sz="1000" kern="1200" dirty="0" smtClean="0"/>
                        <a:t>Lower</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29.8%</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70.2%</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4186729026"/>
                  </a:ext>
                </a:extLst>
              </a:tr>
              <a:tr h="173636">
                <a:tc>
                  <a:txBody>
                    <a:bodyPr/>
                    <a:lstStyle/>
                    <a:p>
                      <a:r>
                        <a:rPr lang="en-GB" sz="1000" kern="1200" dirty="0" smtClean="0"/>
                        <a:t>Lower Middle</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34.0%</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66.0%</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801752040"/>
                  </a:ext>
                </a:extLst>
              </a:tr>
              <a:tr h="173636">
                <a:tc>
                  <a:txBody>
                    <a:bodyPr/>
                    <a:lstStyle/>
                    <a:p>
                      <a:r>
                        <a:rPr lang="en-GB" sz="1000" kern="1200" dirty="0" smtClean="0"/>
                        <a:t>Upper Middle</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55.3%</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44.7%</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2802916503"/>
                  </a:ext>
                </a:extLst>
              </a:tr>
              <a:tr h="130941">
                <a:tc>
                  <a:txBody>
                    <a:bodyPr/>
                    <a:lstStyle/>
                    <a:p>
                      <a:r>
                        <a:rPr lang="en-GB" sz="1000" kern="1200" dirty="0" smtClean="0"/>
                        <a:t>Upper</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77.4%</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22.6%</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6642572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71637280"/>
              </p:ext>
            </p:extLst>
          </p:nvPr>
        </p:nvGraphicFramePr>
        <p:xfrm>
          <a:off x="5181915" y="1480814"/>
          <a:ext cx="3978423" cy="1508760"/>
        </p:xfrm>
        <a:graphic>
          <a:graphicData uri="http://schemas.openxmlformats.org/drawingml/2006/table">
            <a:tbl>
              <a:tblPr firstRow="1" bandRow="1">
                <a:tableStyleId>{073A0DAA-6AF3-43AB-8588-CEC1D06C72B9}</a:tableStyleId>
              </a:tblPr>
              <a:tblGrid>
                <a:gridCol w="1326141">
                  <a:extLst>
                    <a:ext uri="{9D8B030D-6E8A-4147-A177-3AD203B41FA5}">
                      <a16:colId xmlns:a16="http://schemas.microsoft.com/office/drawing/2014/main" val="469598179"/>
                    </a:ext>
                  </a:extLst>
                </a:gridCol>
                <a:gridCol w="1326141">
                  <a:extLst>
                    <a:ext uri="{9D8B030D-6E8A-4147-A177-3AD203B41FA5}">
                      <a16:colId xmlns:a16="http://schemas.microsoft.com/office/drawing/2014/main" val="347439459"/>
                    </a:ext>
                  </a:extLst>
                </a:gridCol>
                <a:gridCol w="1326141">
                  <a:extLst>
                    <a:ext uri="{9D8B030D-6E8A-4147-A177-3AD203B41FA5}">
                      <a16:colId xmlns:a16="http://schemas.microsoft.com/office/drawing/2014/main" val="3730049129"/>
                    </a:ext>
                  </a:extLst>
                </a:gridCol>
              </a:tblGrid>
              <a:tr h="176597">
                <a:tc gridSpan="3">
                  <a:txBody>
                    <a:bodyPr/>
                    <a:lstStyle/>
                    <a:p>
                      <a:r>
                        <a:rPr lang="en-GB" sz="1050" kern="1200" dirty="0" smtClean="0"/>
                        <a:t>Quartile Pay Bands 2019</a:t>
                      </a:r>
                      <a:endParaRPr lang="en-GB" sz="1050" kern="1200" dirty="0">
                        <a:solidFill>
                          <a:schemeClr val="dk1"/>
                        </a:solidFill>
                        <a:latin typeface="+mn-lt"/>
                        <a:ea typeface="+mn-ea"/>
                        <a:cs typeface="+mn-cs"/>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57598799"/>
                  </a:ext>
                </a:extLst>
              </a:tr>
              <a:tr h="176597">
                <a:tc>
                  <a:txBody>
                    <a:bodyPr/>
                    <a:lstStyle/>
                    <a:p>
                      <a:endParaRPr lang="en-GB" sz="1050" kern="1200" dirty="0">
                        <a:solidFill>
                          <a:schemeClr val="dk1"/>
                        </a:solidFill>
                        <a:latin typeface="+mn-lt"/>
                        <a:ea typeface="+mn-ea"/>
                        <a:cs typeface="+mn-cs"/>
                      </a:endParaRPr>
                    </a:p>
                  </a:txBody>
                  <a:tcPr/>
                </a:tc>
                <a:tc>
                  <a:txBody>
                    <a:bodyPr/>
                    <a:lstStyle/>
                    <a:p>
                      <a:pPr algn="l" fontAlgn="b"/>
                      <a:r>
                        <a:rPr lang="en-GB" sz="1050" kern="1200" dirty="0"/>
                        <a:t>Males</a:t>
                      </a:r>
                      <a:endParaRPr lang="en-GB" sz="1050" kern="1200" dirty="0">
                        <a:solidFill>
                          <a:schemeClr val="dk1"/>
                        </a:solidFill>
                        <a:latin typeface="+mn-lt"/>
                        <a:ea typeface="+mn-ea"/>
                        <a:cs typeface="+mn-cs"/>
                      </a:endParaRPr>
                    </a:p>
                  </a:txBody>
                  <a:tcPr marL="6350" marR="6350" marT="6350" marB="0" anchor="b"/>
                </a:tc>
                <a:tc>
                  <a:txBody>
                    <a:bodyPr/>
                    <a:lstStyle/>
                    <a:p>
                      <a:pPr algn="l" fontAlgn="b"/>
                      <a:r>
                        <a:rPr lang="en-GB" sz="1050" kern="1200"/>
                        <a:t>Females</a:t>
                      </a:r>
                      <a:endParaRPr lang="en-GB" sz="1050" kern="120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1570478635"/>
                  </a:ext>
                </a:extLst>
              </a:tr>
              <a:tr h="176597">
                <a:tc>
                  <a:txBody>
                    <a:bodyPr/>
                    <a:lstStyle/>
                    <a:p>
                      <a:r>
                        <a:rPr lang="en-GB" sz="1050" kern="1200" dirty="0" smtClean="0"/>
                        <a:t>Lower</a:t>
                      </a:r>
                      <a:endParaRPr lang="en-GB" sz="1050" kern="1200" dirty="0">
                        <a:solidFill>
                          <a:schemeClr val="dk1"/>
                        </a:solidFill>
                        <a:latin typeface="+mn-lt"/>
                        <a:ea typeface="+mn-ea"/>
                        <a:cs typeface="+mn-cs"/>
                      </a:endParaRPr>
                    </a:p>
                  </a:txBody>
                  <a:tcPr/>
                </a:tc>
                <a:tc>
                  <a:txBody>
                    <a:bodyPr/>
                    <a:lstStyle/>
                    <a:p>
                      <a:pPr algn="ctr" fontAlgn="b"/>
                      <a:r>
                        <a:rPr lang="en-GB" sz="1050" kern="1200" dirty="0" smtClean="0"/>
                        <a:t>36.5%</a:t>
                      </a:r>
                      <a:endParaRPr lang="en-GB" sz="1050" kern="1200" dirty="0">
                        <a:solidFill>
                          <a:schemeClr val="dk1"/>
                        </a:solidFill>
                        <a:latin typeface="+mn-lt"/>
                        <a:ea typeface="+mn-ea"/>
                        <a:cs typeface="+mn-cs"/>
                      </a:endParaRPr>
                    </a:p>
                  </a:txBody>
                  <a:tcPr marL="6350" marR="6350" marT="6350" marB="0" anchor="b"/>
                </a:tc>
                <a:tc>
                  <a:txBody>
                    <a:bodyPr/>
                    <a:lstStyle/>
                    <a:p>
                      <a:pPr algn="ctr" fontAlgn="b"/>
                      <a:r>
                        <a:rPr lang="en-GB" sz="1050" kern="1200" dirty="0" smtClean="0"/>
                        <a:t>63.5</a:t>
                      </a:r>
                      <a:r>
                        <a:rPr lang="en-GB" sz="1050" kern="1200" dirty="0" smtClean="0"/>
                        <a:t>%</a:t>
                      </a:r>
                      <a:endParaRPr lang="en-GB" sz="105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4186729026"/>
                  </a:ext>
                </a:extLst>
              </a:tr>
              <a:tr h="176597">
                <a:tc>
                  <a:txBody>
                    <a:bodyPr/>
                    <a:lstStyle/>
                    <a:p>
                      <a:r>
                        <a:rPr lang="en-GB" sz="1050" kern="1200" dirty="0" smtClean="0"/>
                        <a:t>Lower Middle</a:t>
                      </a:r>
                      <a:endParaRPr lang="en-GB" sz="1050" kern="1200" dirty="0">
                        <a:solidFill>
                          <a:schemeClr val="dk1"/>
                        </a:solidFill>
                        <a:latin typeface="+mn-lt"/>
                        <a:ea typeface="+mn-ea"/>
                        <a:cs typeface="+mn-cs"/>
                      </a:endParaRPr>
                    </a:p>
                  </a:txBody>
                  <a:tcPr/>
                </a:tc>
                <a:tc>
                  <a:txBody>
                    <a:bodyPr/>
                    <a:lstStyle/>
                    <a:p>
                      <a:pPr algn="ctr" fontAlgn="b"/>
                      <a:r>
                        <a:rPr lang="en-GB" sz="1050" kern="1200" dirty="0" smtClean="0"/>
                        <a:t>44.0%</a:t>
                      </a:r>
                      <a:endParaRPr lang="en-GB" sz="1050" kern="1200" dirty="0">
                        <a:solidFill>
                          <a:schemeClr val="dk1"/>
                        </a:solidFill>
                        <a:latin typeface="+mn-lt"/>
                        <a:ea typeface="+mn-ea"/>
                        <a:cs typeface="+mn-cs"/>
                      </a:endParaRPr>
                    </a:p>
                  </a:txBody>
                  <a:tcPr marL="6350" marR="6350" marT="6350" marB="0" anchor="b"/>
                </a:tc>
                <a:tc>
                  <a:txBody>
                    <a:bodyPr/>
                    <a:lstStyle/>
                    <a:p>
                      <a:pPr algn="ctr" fontAlgn="b"/>
                      <a:r>
                        <a:rPr lang="en-GB" sz="1050" kern="1200" dirty="0" smtClean="0"/>
                        <a:t>56.0%</a:t>
                      </a:r>
                      <a:endParaRPr lang="en-GB" sz="105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801752040"/>
                  </a:ext>
                </a:extLst>
              </a:tr>
              <a:tr h="176597">
                <a:tc>
                  <a:txBody>
                    <a:bodyPr/>
                    <a:lstStyle/>
                    <a:p>
                      <a:r>
                        <a:rPr lang="en-GB" sz="1050" kern="1200" dirty="0" smtClean="0"/>
                        <a:t>Upper Middle</a:t>
                      </a:r>
                      <a:endParaRPr lang="en-GB" sz="1050" kern="1200" dirty="0">
                        <a:solidFill>
                          <a:schemeClr val="dk1"/>
                        </a:solidFill>
                        <a:latin typeface="+mn-lt"/>
                        <a:ea typeface="+mn-ea"/>
                        <a:cs typeface="+mn-cs"/>
                      </a:endParaRPr>
                    </a:p>
                  </a:txBody>
                  <a:tcPr/>
                </a:tc>
                <a:tc>
                  <a:txBody>
                    <a:bodyPr/>
                    <a:lstStyle/>
                    <a:p>
                      <a:pPr algn="ctr" fontAlgn="b"/>
                      <a:r>
                        <a:rPr lang="en-GB" sz="1050" kern="1200" dirty="0" smtClean="0"/>
                        <a:t>50.7%</a:t>
                      </a:r>
                      <a:endParaRPr lang="en-GB" sz="1050" kern="1200" dirty="0">
                        <a:solidFill>
                          <a:schemeClr val="dk1"/>
                        </a:solidFill>
                        <a:latin typeface="+mn-lt"/>
                        <a:ea typeface="+mn-ea"/>
                        <a:cs typeface="+mn-cs"/>
                      </a:endParaRPr>
                    </a:p>
                  </a:txBody>
                  <a:tcPr marL="6350" marR="6350" marT="6350" marB="0" anchor="b"/>
                </a:tc>
                <a:tc>
                  <a:txBody>
                    <a:bodyPr/>
                    <a:lstStyle/>
                    <a:p>
                      <a:pPr algn="ctr" fontAlgn="b"/>
                      <a:r>
                        <a:rPr lang="en-GB" sz="1050" kern="1200" dirty="0" smtClean="0"/>
                        <a:t>49.3%</a:t>
                      </a:r>
                      <a:endParaRPr lang="en-GB" sz="105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2802916503"/>
                  </a:ext>
                </a:extLst>
              </a:tr>
              <a:tr h="176597">
                <a:tc>
                  <a:txBody>
                    <a:bodyPr/>
                    <a:lstStyle/>
                    <a:p>
                      <a:r>
                        <a:rPr lang="en-GB" sz="1050" kern="1200" dirty="0" smtClean="0"/>
                        <a:t>Upper</a:t>
                      </a:r>
                      <a:endParaRPr lang="en-GB" sz="1050" kern="1200" dirty="0">
                        <a:solidFill>
                          <a:schemeClr val="dk1"/>
                        </a:solidFill>
                        <a:latin typeface="+mn-lt"/>
                        <a:ea typeface="+mn-ea"/>
                        <a:cs typeface="+mn-cs"/>
                      </a:endParaRPr>
                    </a:p>
                  </a:txBody>
                  <a:tcPr/>
                </a:tc>
                <a:tc>
                  <a:txBody>
                    <a:bodyPr/>
                    <a:lstStyle/>
                    <a:p>
                      <a:pPr algn="ctr" fontAlgn="b"/>
                      <a:r>
                        <a:rPr lang="en-GB" sz="1050" kern="1200" dirty="0" smtClean="0"/>
                        <a:t>71.6%</a:t>
                      </a:r>
                      <a:endParaRPr lang="en-GB" sz="1050" kern="1200" dirty="0">
                        <a:solidFill>
                          <a:schemeClr val="dk1"/>
                        </a:solidFill>
                        <a:latin typeface="+mn-lt"/>
                        <a:ea typeface="+mn-ea"/>
                        <a:cs typeface="+mn-cs"/>
                      </a:endParaRPr>
                    </a:p>
                  </a:txBody>
                  <a:tcPr marL="6350" marR="6350" marT="6350" marB="0" anchor="b"/>
                </a:tc>
                <a:tc>
                  <a:txBody>
                    <a:bodyPr/>
                    <a:lstStyle/>
                    <a:p>
                      <a:pPr algn="ctr" fontAlgn="b"/>
                      <a:r>
                        <a:rPr lang="en-GB" sz="1050" kern="1200" dirty="0" smtClean="0"/>
                        <a:t>28.4%</a:t>
                      </a:r>
                      <a:endParaRPr lang="en-GB" sz="105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66425723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13711015"/>
              </p:ext>
            </p:extLst>
          </p:nvPr>
        </p:nvGraphicFramePr>
        <p:xfrm>
          <a:off x="104574" y="856611"/>
          <a:ext cx="3986619" cy="1463040"/>
        </p:xfrm>
        <a:graphic>
          <a:graphicData uri="http://schemas.openxmlformats.org/drawingml/2006/table">
            <a:tbl>
              <a:tblPr firstRow="1" bandRow="1">
                <a:tableStyleId>{073A0DAA-6AF3-43AB-8588-CEC1D06C72B9}</a:tableStyleId>
              </a:tblPr>
              <a:tblGrid>
                <a:gridCol w="1328873">
                  <a:extLst>
                    <a:ext uri="{9D8B030D-6E8A-4147-A177-3AD203B41FA5}">
                      <a16:colId xmlns:a16="http://schemas.microsoft.com/office/drawing/2014/main" val="469598179"/>
                    </a:ext>
                  </a:extLst>
                </a:gridCol>
                <a:gridCol w="1328873">
                  <a:extLst>
                    <a:ext uri="{9D8B030D-6E8A-4147-A177-3AD203B41FA5}">
                      <a16:colId xmlns:a16="http://schemas.microsoft.com/office/drawing/2014/main" val="347439459"/>
                    </a:ext>
                  </a:extLst>
                </a:gridCol>
                <a:gridCol w="1328873">
                  <a:extLst>
                    <a:ext uri="{9D8B030D-6E8A-4147-A177-3AD203B41FA5}">
                      <a16:colId xmlns:a16="http://schemas.microsoft.com/office/drawing/2014/main" val="3730049129"/>
                    </a:ext>
                  </a:extLst>
                </a:gridCol>
              </a:tblGrid>
              <a:tr h="130248">
                <a:tc gridSpan="3">
                  <a:txBody>
                    <a:bodyPr/>
                    <a:lstStyle/>
                    <a:p>
                      <a:r>
                        <a:rPr lang="en-GB" sz="1000" kern="1200" dirty="0" smtClean="0"/>
                        <a:t>Quartile Pay Bands </a:t>
                      </a:r>
                      <a:r>
                        <a:rPr lang="en-GB" sz="1000" kern="1200" dirty="0" smtClean="0"/>
                        <a:t>2021</a:t>
                      </a:r>
                      <a:endParaRPr lang="en-GB" sz="1000" kern="1200" dirty="0">
                        <a:solidFill>
                          <a:schemeClr val="dk1"/>
                        </a:solidFill>
                        <a:latin typeface="+mn-lt"/>
                        <a:ea typeface="+mn-ea"/>
                        <a:cs typeface="+mn-cs"/>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57598799"/>
                  </a:ext>
                </a:extLst>
              </a:tr>
              <a:tr h="130248">
                <a:tc>
                  <a:txBody>
                    <a:bodyPr/>
                    <a:lstStyle/>
                    <a:p>
                      <a:endParaRPr lang="en-GB" sz="1000" kern="1200" dirty="0">
                        <a:solidFill>
                          <a:schemeClr val="dk1"/>
                        </a:solidFill>
                        <a:latin typeface="+mn-lt"/>
                        <a:ea typeface="+mn-ea"/>
                        <a:cs typeface="+mn-cs"/>
                      </a:endParaRPr>
                    </a:p>
                  </a:txBody>
                  <a:tcPr/>
                </a:tc>
                <a:tc>
                  <a:txBody>
                    <a:bodyPr/>
                    <a:lstStyle/>
                    <a:p>
                      <a:pPr algn="l" fontAlgn="b"/>
                      <a:r>
                        <a:rPr lang="en-GB" sz="1000" kern="1200" dirty="0"/>
                        <a:t>Males</a:t>
                      </a:r>
                      <a:endParaRPr lang="en-GB" sz="1000" kern="1200" dirty="0">
                        <a:solidFill>
                          <a:schemeClr val="dk1"/>
                        </a:solidFill>
                        <a:latin typeface="+mn-lt"/>
                        <a:ea typeface="+mn-ea"/>
                        <a:cs typeface="+mn-cs"/>
                      </a:endParaRPr>
                    </a:p>
                  </a:txBody>
                  <a:tcPr marL="6350" marR="6350" marT="6350" marB="0" anchor="b"/>
                </a:tc>
                <a:tc>
                  <a:txBody>
                    <a:bodyPr/>
                    <a:lstStyle/>
                    <a:p>
                      <a:pPr algn="l" fontAlgn="b"/>
                      <a:r>
                        <a:rPr lang="en-GB" sz="1000" kern="1200"/>
                        <a:t>Females</a:t>
                      </a:r>
                      <a:endParaRPr lang="en-GB" sz="1000" kern="120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1570478635"/>
                  </a:ext>
                </a:extLst>
              </a:tr>
              <a:tr h="130248">
                <a:tc>
                  <a:txBody>
                    <a:bodyPr/>
                    <a:lstStyle/>
                    <a:p>
                      <a:r>
                        <a:rPr lang="en-GB" sz="1000" kern="1200" dirty="0" smtClean="0"/>
                        <a:t>Lower</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23.2%</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76.8%</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4186729026"/>
                  </a:ext>
                </a:extLst>
              </a:tr>
              <a:tr h="203401">
                <a:tc>
                  <a:txBody>
                    <a:bodyPr/>
                    <a:lstStyle/>
                    <a:p>
                      <a:r>
                        <a:rPr lang="en-GB" sz="1000" kern="1200" dirty="0" smtClean="0"/>
                        <a:t>Lower Middle</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46.3%</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53.7%</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801752040"/>
                  </a:ext>
                </a:extLst>
              </a:tr>
              <a:tr h="203401">
                <a:tc>
                  <a:txBody>
                    <a:bodyPr/>
                    <a:lstStyle/>
                    <a:p>
                      <a:r>
                        <a:rPr lang="en-GB" sz="1000" kern="1200" dirty="0" smtClean="0"/>
                        <a:t>Upper Middle</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58.5%</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41.5%</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2802916503"/>
                  </a:ext>
                </a:extLst>
              </a:tr>
              <a:tr h="130248">
                <a:tc>
                  <a:txBody>
                    <a:bodyPr/>
                    <a:lstStyle/>
                    <a:p>
                      <a:r>
                        <a:rPr lang="en-GB" sz="1000" kern="1200" dirty="0" smtClean="0"/>
                        <a:t>Upper</a:t>
                      </a:r>
                      <a:endParaRPr lang="en-GB" sz="1000" kern="1200" dirty="0">
                        <a:solidFill>
                          <a:schemeClr val="dk1"/>
                        </a:solidFill>
                        <a:latin typeface="+mn-lt"/>
                        <a:ea typeface="+mn-ea"/>
                        <a:cs typeface="+mn-cs"/>
                      </a:endParaRPr>
                    </a:p>
                  </a:txBody>
                  <a:tcPr/>
                </a:tc>
                <a:tc>
                  <a:txBody>
                    <a:bodyPr/>
                    <a:lstStyle/>
                    <a:p>
                      <a:pPr algn="ctr" fontAlgn="b"/>
                      <a:r>
                        <a:rPr lang="en-GB" sz="1000" kern="1200" dirty="0" smtClean="0"/>
                        <a:t>70.4%</a:t>
                      </a:r>
                      <a:endParaRPr lang="en-GB" sz="1000" kern="1200" dirty="0">
                        <a:solidFill>
                          <a:schemeClr val="dk1"/>
                        </a:solidFill>
                        <a:latin typeface="+mn-lt"/>
                        <a:ea typeface="+mn-ea"/>
                        <a:cs typeface="+mn-cs"/>
                      </a:endParaRPr>
                    </a:p>
                  </a:txBody>
                  <a:tcPr marL="6350" marR="6350" marT="6350" marB="0" anchor="b"/>
                </a:tc>
                <a:tc>
                  <a:txBody>
                    <a:bodyPr/>
                    <a:lstStyle/>
                    <a:p>
                      <a:pPr algn="ctr" fontAlgn="b"/>
                      <a:r>
                        <a:rPr lang="en-GB" sz="1000" kern="1200" dirty="0" smtClean="0"/>
                        <a:t>29.6%</a:t>
                      </a:r>
                      <a:endParaRPr lang="en-GB" sz="1000" kern="1200" dirty="0">
                        <a:solidFill>
                          <a:schemeClr val="dk1"/>
                        </a:solidFill>
                        <a:latin typeface="+mn-lt"/>
                        <a:ea typeface="+mn-ea"/>
                        <a:cs typeface="+mn-cs"/>
                      </a:endParaRPr>
                    </a:p>
                  </a:txBody>
                  <a:tcPr marL="6350" marR="6350" marT="6350" marB="0" anchor="b"/>
                </a:tc>
                <a:extLst>
                  <a:ext uri="{0D108BD9-81ED-4DB2-BD59-A6C34878D82A}">
                    <a16:rowId xmlns:a16="http://schemas.microsoft.com/office/drawing/2014/main" val="3664257230"/>
                  </a:ext>
                </a:extLst>
              </a:tr>
            </a:tbl>
          </a:graphicData>
        </a:graphic>
      </p:graphicFrame>
    </p:spTree>
    <p:extLst>
      <p:ext uri="{BB962C8B-B14F-4D97-AF65-F5344CB8AC3E}">
        <p14:creationId xmlns:p14="http://schemas.microsoft.com/office/powerpoint/2010/main" val="13874753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pPr>
              <a:defRPr/>
            </a:pPr>
            <a:fld id="{34001D5A-2DDB-40A7-BAAC-2226A23E7C58}" type="slidenum">
              <a:rPr lang="en-US" altLang="en-US" smtClean="0"/>
              <a:pPr>
                <a:defRPr/>
              </a:pPr>
              <a:t>7</a:t>
            </a:fld>
            <a:endParaRPr lang="en-US" altLang="en-US"/>
          </a:p>
        </p:txBody>
      </p:sp>
      <p:sp>
        <p:nvSpPr>
          <p:cNvPr id="3" name="Text Placeholder 2"/>
          <p:cNvSpPr>
            <a:spLocks noGrp="1"/>
          </p:cNvSpPr>
          <p:nvPr>
            <p:ph type="body" sz="quarter" idx="12"/>
          </p:nvPr>
        </p:nvSpPr>
        <p:spPr/>
        <p:txBody>
          <a:bodyPr/>
          <a:lstStyle/>
          <a:p>
            <a:r>
              <a:rPr lang="en-GB" dirty="0" smtClean="0"/>
              <a:t>The Gender Pay Gap Data</a:t>
            </a:r>
            <a:endParaRPr lang="en-GB" dirty="0"/>
          </a:p>
        </p:txBody>
      </p:sp>
      <p:sp>
        <p:nvSpPr>
          <p:cNvPr id="4" name="Text Placeholder 3"/>
          <p:cNvSpPr>
            <a:spLocks noGrp="1"/>
          </p:cNvSpPr>
          <p:nvPr>
            <p:ph type="body" sz="quarter" idx="14"/>
          </p:nvPr>
        </p:nvSpPr>
        <p:spPr/>
        <p:txBody>
          <a:bodyPr/>
          <a:lstStyle/>
          <a:p>
            <a:r>
              <a:rPr lang="en-GB" dirty="0" smtClean="0"/>
              <a:t>Scapa Healthcare </a:t>
            </a:r>
            <a:r>
              <a:rPr lang="en-GB" dirty="0" err="1" smtClean="0"/>
              <a:t>Gargrave</a:t>
            </a:r>
            <a:endParaRPr lang="en-GB" dirty="0"/>
          </a:p>
        </p:txBody>
      </p:sp>
      <p:sp>
        <p:nvSpPr>
          <p:cNvPr id="30" name="TextBox 29"/>
          <p:cNvSpPr txBox="1"/>
          <p:nvPr/>
        </p:nvSpPr>
        <p:spPr>
          <a:xfrm>
            <a:off x="1675823" y="4011910"/>
            <a:ext cx="647282" cy="215444"/>
          </a:xfrm>
          <a:prstGeom prst="rect">
            <a:avLst/>
          </a:prstGeom>
          <a:noFill/>
        </p:spPr>
        <p:txBody>
          <a:bodyPr wrap="square" rtlCol="0">
            <a:spAutoFit/>
          </a:bodyPr>
          <a:lstStyle/>
          <a:p>
            <a:r>
              <a:rPr lang="en-GB" sz="800" dirty="0" smtClean="0">
                <a:solidFill>
                  <a:schemeClr val="bg1"/>
                </a:solidFill>
              </a:rPr>
              <a:t>61.54%</a:t>
            </a:r>
            <a:endParaRPr lang="en-GB" sz="800" dirty="0">
              <a:solidFill>
                <a:schemeClr val="bg1"/>
              </a:solidFill>
            </a:endParaRPr>
          </a:p>
        </p:txBody>
      </p:sp>
      <p:sp>
        <p:nvSpPr>
          <p:cNvPr id="31" name="TextBox 30"/>
          <p:cNvSpPr txBox="1"/>
          <p:nvPr/>
        </p:nvSpPr>
        <p:spPr>
          <a:xfrm>
            <a:off x="3032844" y="4011910"/>
            <a:ext cx="577153" cy="215444"/>
          </a:xfrm>
          <a:prstGeom prst="rect">
            <a:avLst/>
          </a:prstGeom>
          <a:noFill/>
        </p:spPr>
        <p:txBody>
          <a:bodyPr wrap="square" rtlCol="0">
            <a:spAutoFit/>
          </a:bodyPr>
          <a:lstStyle/>
          <a:p>
            <a:r>
              <a:rPr lang="en-GB" sz="800" dirty="0" smtClean="0">
                <a:solidFill>
                  <a:schemeClr val="bg1"/>
                </a:solidFill>
              </a:rPr>
              <a:t>51.72%</a:t>
            </a:r>
            <a:endParaRPr lang="en-GB" sz="800" dirty="0">
              <a:solidFill>
                <a:schemeClr val="bg1"/>
              </a:solidFill>
            </a:endParaRPr>
          </a:p>
        </p:txBody>
      </p:sp>
      <p:sp>
        <p:nvSpPr>
          <p:cNvPr id="32" name="TextBox 31"/>
          <p:cNvSpPr txBox="1"/>
          <p:nvPr/>
        </p:nvSpPr>
        <p:spPr>
          <a:xfrm>
            <a:off x="1675823" y="3219822"/>
            <a:ext cx="591132" cy="215444"/>
          </a:xfrm>
          <a:prstGeom prst="rect">
            <a:avLst/>
          </a:prstGeom>
          <a:noFill/>
        </p:spPr>
        <p:txBody>
          <a:bodyPr wrap="square" rtlCol="0">
            <a:spAutoFit/>
          </a:bodyPr>
          <a:lstStyle/>
          <a:p>
            <a:r>
              <a:rPr lang="en-GB" sz="800" dirty="0" smtClean="0">
                <a:solidFill>
                  <a:schemeClr val="bg1"/>
                </a:solidFill>
              </a:rPr>
              <a:t>38.46%</a:t>
            </a:r>
            <a:endParaRPr lang="en-GB" sz="800" dirty="0">
              <a:solidFill>
                <a:schemeClr val="bg1"/>
              </a:solidFill>
            </a:endParaRPr>
          </a:p>
        </p:txBody>
      </p:sp>
      <p:sp>
        <p:nvSpPr>
          <p:cNvPr id="34" name="TextBox 33"/>
          <p:cNvSpPr txBox="1"/>
          <p:nvPr/>
        </p:nvSpPr>
        <p:spPr>
          <a:xfrm>
            <a:off x="-30869" y="-490709"/>
            <a:ext cx="9147946" cy="5816977"/>
          </a:xfrm>
          <a:prstGeom prst="rect">
            <a:avLst/>
          </a:prstGeom>
          <a:noFill/>
        </p:spPr>
        <p:txBody>
          <a:bodyPr wrap="square" rtlCol="0">
            <a:spAutoFit/>
          </a:bodyPr>
          <a:lstStyle/>
          <a:p>
            <a:r>
              <a:rPr lang="en-GB" sz="1000" dirty="0"/>
              <a:t>Recruitment </a:t>
            </a:r>
            <a:r>
              <a:rPr lang="en-GB" sz="1000" dirty="0" smtClean="0"/>
              <a:t>and Talent </a:t>
            </a:r>
            <a:r>
              <a:rPr lang="en-GB" sz="1000" dirty="0"/>
              <a:t>management</a:t>
            </a:r>
          </a:p>
          <a:p>
            <a:r>
              <a:rPr lang="en-GB" sz="1000" dirty="0" smtClean="0"/>
              <a:t>Our workforce is split into Direct and Indirect employees. </a:t>
            </a:r>
            <a:r>
              <a:rPr lang="en-GB" sz="1000" dirty="0"/>
              <a:t>Our gender split between this population is relatively equal.  </a:t>
            </a:r>
          </a:p>
          <a:p>
            <a:endParaRPr lang="en-GB" sz="1000" dirty="0" smtClean="0"/>
          </a:p>
          <a:p>
            <a:endParaRPr lang="en-GB" sz="1000" dirty="0"/>
          </a:p>
          <a:p>
            <a:endParaRPr lang="en-GB" sz="1000" dirty="0" smtClean="0"/>
          </a:p>
          <a:p>
            <a:endParaRPr lang="en-GB" sz="1000" dirty="0"/>
          </a:p>
          <a:p>
            <a:endParaRPr lang="en-GB" sz="1000" i="1" dirty="0" smtClean="0"/>
          </a:p>
          <a:p>
            <a:endParaRPr lang="en-GB" sz="1000" dirty="0"/>
          </a:p>
          <a:p>
            <a:endParaRPr lang="en-GB" sz="1000" dirty="0"/>
          </a:p>
          <a:p>
            <a:endParaRPr lang="en-GB" sz="1000" dirty="0"/>
          </a:p>
          <a:p>
            <a:r>
              <a:rPr lang="en-GB" sz="1200" dirty="0" smtClean="0"/>
              <a:t>The Direct employees are typically shop floor workers where they join at entry level.  We are working towards </a:t>
            </a:r>
            <a:r>
              <a:rPr lang="en-GB" sz="1200" dirty="0"/>
              <a:t>clearly established and applied pay </a:t>
            </a:r>
            <a:r>
              <a:rPr lang="en-GB" sz="1200" dirty="0" smtClean="0"/>
              <a:t>policies for this group of employees based upon skill levels through a skilled based job evaluation project that we aim to complete by the end of 2022.  We aim to utilise the significant funds that we have with the Apprenticeship Levy to upskill this workforce through Educational Assistance Programmes.</a:t>
            </a:r>
          </a:p>
          <a:p>
            <a:endParaRPr lang="en-GB" sz="1200" dirty="0"/>
          </a:p>
          <a:p>
            <a:r>
              <a:rPr lang="en-GB" sz="1200" dirty="0" smtClean="0"/>
              <a:t>We actively </a:t>
            </a:r>
            <a:r>
              <a:rPr lang="en-GB" sz="1200" dirty="0"/>
              <a:t>manage careers and succession </a:t>
            </a:r>
            <a:r>
              <a:rPr lang="en-GB" sz="1200" dirty="0" smtClean="0"/>
              <a:t>plans within our Indirect population to ensure that this employee group are given access to opportunities that exist within the business and to identify gender underrepresentation so </a:t>
            </a:r>
            <a:r>
              <a:rPr lang="en-GB" sz="1200" dirty="0"/>
              <a:t>that strategies can be put in </a:t>
            </a:r>
            <a:r>
              <a:rPr lang="en-GB" sz="1200" dirty="0" smtClean="0"/>
              <a:t>place to </a:t>
            </a:r>
            <a:r>
              <a:rPr lang="en-GB" sz="1200" dirty="0"/>
              <a:t>address any imbalance</a:t>
            </a:r>
            <a:r>
              <a:rPr lang="en-GB" sz="1200" dirty="0" smtClean="0"/>
              <a:t>.  Furthermore, we will continue to promote people based on merit and ensure the best person for the role is recruited or promoted, regardless of individual characteristics. Compensation data for this employee population will be reviewed and benchmarked against market rates.</a:t>
            </a:r>
          </a:p>
          <a:p>
            <a:endParaRPr lang="en-GB" sz="1200" dirty="0"/>
          </a:p>
          <a:p>
            <a:r>
              <a:rPr lang="en-GB" sz="1200" dirty="0" smtClean="0"/>
              <a:t>Scapa Healthcare have a flexible working policy that is frequently used, typically by females which allows them to build a </a:t>
            </a:r>
            <a:r>
              <a:rPr lang="en-GB" sz="1200" dirty="0"/>
              <a:t>successful career </a:t>
            </a:r>
            <a:r>
              <a:rPr lang="en-GB" sz="1200" dirty="0" smtClean="0"/>
              <a:t>or maintain their employment without compromising </a:t>
            </a:r>
            <a:r>
              <a:rPr lang="en-GB" sz="1200" dirty="0"/>
              <a:t>their life outside work, </a:t>
            </a:r>
            <a:r>
              <a:rPr lang="en-GB" sz="1200" dirty="0" smtClean="0"/>
              <a:t>whether that </a:t>
            </a:r>
            <a:r>
              <a:rPr lang="en-GB" sz="1200" dirty="0"/>
              <a:t>be for family </a:t>
            </a:r>
            <a:r>
              <a:rPr lang="en-GB" sz="1200" dirty="0" smtClean="0"/>
              <a:t>life or personal interests.   Where business needs allow, we strive to approve all flexible working requests.  In addition to the flexible working policy, our parental leave policy allows employees who are eligible </a:t>
            </a:r>
            <a:r>
              <a:rPr lang="en-GB" sz="1200" dirty="0"/>
              <a:t>for no less than </a:t>
            </a:r>
            <a:r>
              <a:rPr lang="en-GB" sz="1200" dirty="0" smtClean="0"/>
              <a:t>18 </a:t>
            </a:r>
            <a:r>
              <a:rPr lang="en-GB" sz="1200" dirty="0"/>
              <a:t>weeks of paid </a:t>
            </a:r>
            <a:r>
              <a:rPr lang="en-GB" sz="1200" dirty="0" smtClean="0"/>
              <a:t>leave following </a:t>
            </a:r>
            <a:r>
              <a:rPr lang="en-GB" sz="1200" dirty="0"/>
              <a:t>the birth or adoption of a child if </a:t>
            </a:r>
            <a:r>
              <a:rPr lang="en-GB" sz="1200" dirty="0" smtClean="0"/>
              <a:t>they are </a:t>
            </a:r>
            <a:r>
              <a:rPr lang="en-GB" sz="1200" dirty="0"/>
              <a:t>the primary </a:t>
            </a:r>
            <a:r>
              <a:rPr lang="en-GB" sz="1200" dirty="0" smtClean="0"/>
              <a:t>caregiver</a:t>
            </a:r>
            <a:r>
              <a:rPr lang="en-GB" sz="1200" dirty="0"/>
              <a:t>.</a:t>
            </a:r>
            <a:r>
              <a:rPr lang="en-GB" sz="1200" dirty="0" smtClean="0"/>
              <a:t> </a:t>
            </a:r>
          </a:p>
          <a:p>
            <a:endParaRPr lang="en-GB" sz="1200" dirty="0"/>
          </a:p>
          <a:p>
            <a:r>
              <a:rPr lang="en-GB" sz="1200" dirty="0" smtClean="0"/>
              <a:t>We aim to improve our data capture on diversity, inclusion and gender balance with our employee population.  We know that data is key to supporting our goal of ensuring we have a fully inclusive workforce, which will enable our progress and decision making within recruitment, succession planning and our skilled based job evaluation project.  We </a:t>
            </a:r>
            <a:r>
              <a:rPr lang="en-GB" sz="1200" dirty="0"/>
              <a:t>aim to ensure that our policies support </a:t>
            </a:r>
            <a:r>
              <a:rPr lang="en-GB" sz="1200" dirty="0" smtClean="0"/>
              <a:t>and encourage </a:t>
            </a:r>
            <a:r>
              <a:rPr lang="en-GB" sz="1200" dirty="0"/>
              <a:t>diversity and inclusion. </a:t>
            </a:r>
            <a:endParaRPr lang="en-GB" sz="1200" dirty="0" smtClean="0"/>
          </a:p>
          <a:p>
            <a:endParaRPr lang="en-GB" sz="1000" dirty="0"/>
          </a:p>
          <a:p>
            <a:endParaRPr lang="en-GB" sz="1000" dirty="0"/>
          </a:p>
        </p:txBody>
      </p:sp>
      <p:graphicFrame>
        <p:nvGraphicFramePr>
          <p:cNvPr id="6" name="Table 5"/>
          <p:cNvGraphicFramePr>
            <a:graphicFrameLocks noGrp="1"/>
          </p:cNvGraphicFramePr>
          <p:nvPr>
            <p:extLst>
              <p:ext uri="{D42A27DB-BD31-4B8C-83A1-F6EECF244321}">
                <p14:modId xmlns:p14="http://schemas.microsoft.com/office/powerpoint/2010/main" val="1685923054"/>
              </p:ext>
            </p:extLst>
          </p:nvPr>
        </p:nvGraphicFramePr>
        <p:xfrm>
          <a:off x="6660232" y="83657"/>
          <a:ext cx="2304255" cy="914400"/>
        </p:xfrm>
        <a:graphic>
          <a:graphicData uri="http://schemas.openxmlformats.org/drawingml/2006/table">
            <a:tbl>
              <a:tblPr firstRow="1" bandRow="1">
                <a:tableStyleId>{073A0DAA-6AF3-43AB-8588-CEC1D06C72B9}</a:tableStyleId>
              </a:tblPr>
              <a:tblGrid>
                <a:gridCol w="768085">
                  <a:extLst>
                    <a:ext uri="{9D8B030D-6E8A-4147-A177-3AD203B41FA5}">
                      <a16:colId xmlns:a16="http://schemas.microsoft.com/office/drawing/2014/main" val="3997733735"/>
                    </a:ext>
                  </a:extLst>
                </a:gridCol>
                <a:gridCol w="768085">
                  <a:extLst>
                    <a:ext uri="{9D8B030D-6E8A-4147-A177-3AD203B41FA5}">
                      <a16:colId xmlns:a16="http://schemas.microsoft.com/office/drawing/2014/main" val="2419990535"/>
                    </a:ext>
                  </a:extLst>
                </a:gridCol>
                <a:gridCol w="768085">
                  <a:extLst>
                    <a:ext uri="{9D8B030D-6E8A-4147-A177-3AD203B41FA5}">
                      <a16:colId xmlns:a16="http://schemas.microsoft.com/office/drawing/2014/main" val="991538643"/>
                    </a:ext>
                  </a:extLst>
                </a:gridCol>
              </a:tblGrid>
              <a:tr h="226921">
                <a:tc>
                  <a:txBody>
                    <a:bodyPr/>
                    <a:lstStyle/>
                    <a:p>
                      <a:r>
                        <a:rPr lang="en-GB" sz="1050" dirty="0" smtClean="0"/>
                        <a:t>Employee Type</a:t>
                      </a:r>
                      <a:endParaRPr lang="en-GB" sz="1050" dirty="0"/>
                    </a:p>
                  </a:txBody>
                  <a:tcPr/>
                </a:tc>
                <a:tc>
                  <a:txBody>
                    <a:bodyPr/>
                    <a:lstStyle/>
                    <a:p>
                      <a:r>
                        <a:rPr lang="en-GB" sz="1050" dirty="0" smtClean="0"/>
                        <a:t>Males</a:t>
                      </a:r>
                      <a:endParaRPr lang="en-GB" sz="1050" dirty="0"/>
                    </a:p>
                  </a:txBody>
                  <a:tcPr/>
                </a:tc>
                <a:tc>
                  <a:txBody>
                    <a:bodyPr/>
                    <a:lstStyle/>
                    <a:p>
                      <a:r>
                        <a:rPr lang="en-GB" sz="1050" dirty="0" smtClean="0"/>
                        <a:t>Females</a:t>
                      </a:r>
                      <a:endParaRPr lang="en-GB" sz="1050" dirty="0"/>
                    </a:p>
                  </a:txBody>
                  <a:tcPr/>
                </a:tc>
                <a:extLst>
                  <a:ext uri="{0D108BD9-81ED-4DB2-BD59-A6C34878D82A}">
                    <a16:rowId xmlns:a16="http://schemas.microsoft.com/office/drawing/2014/main" val="2105764869"/>
                  </a:ext>
                </a:extLst>
              </a:tr>
              <a:tr h="226921">
                <a:tc>
                  <a:txBody>
                    <a:bodyPr/>
                    <a:lstStyle/>
                    <a:p>
                      <a:r>
                        <a:rPr lang="en-GB" sz="1050" dirty="0" smtClean="0"/>
                        <a:t>Direct</a:t>
                      </a:r>
                      <a:endParaRPr lang="en-GB" sz="1050" dirty="0"/>
                    </a:p>
                  </a:txBody>
                  <a:tcPr/>
                </a:tc>
                <a:tc>
                  <a:txBody>
                    <a:bodyPr/>
                    <a:lstStyle/>
                    <a:p>
                      <a:r>
                        <a:rPr lang="en-GB" sz="1050" dirty="0" smtClean="0"/>
                        <a:t>51.55%</a:t>
                      </a:r>
                      <a:endParaRPr lang="en-GB" sz="1050" dirty="0"/>
                    </a:p>
                  </a:txBody>
                  <a:tcPr/>
                </a:tc>
                <a:tc>
                  <a:txBody>
                    <a:bodyPr/>
                    <a:lstStyle/>
                    <a:p>
                      <a:r>
                        <a:rPr lang="en-GB" sz="1050" dirty="0" smtClean="0"/>
                        <a:t>48.45%</a:t>
                      </a:r>
                      <a:endParaRPr lang="en-GB" sz="1050" dirty="0"/>
                    </a:p>
                  </a:txBody>
                  <a:tcPr/>
                </a:tc>
                <a:extLst>
                  <a:ext uri="{0D108BD9-81ED-4DB2-BD59-A6C34878D82A}">
                    <a16:rowId xmlns:a16="http://schemas.microsoft.com/office/drawing/2014/main" val="1701180804"/>
                  </a:ext>
                </a:extLst>
              </a:tr>
              <a:tr h="226921">
                <a:tc>
                  <a:txBody>
                    <a:bodyPr/>
                    <a:lstStyle/>
                    <a:p>
                      <a:r>
                        <a:rPr lang="en-GB" sz="1050" dirty="0" smtClean="0"/>
                        <a:t>Indirect</a:t>
                      </a:r>
                      <a:endParaRPr lang="en-GB" sz="1050" dirty="0"/>
                    </a:p>
                  </a:txBody>
                  <a:tcPr/>
                </a:tc>
                <a:tc>
                  <a:txBody>
                    <a:bodyPr/>
                    <a:lstStyle/>
                    <a:p>
                      <a:r>
                        <a:rPr lang="en-GB" sz="1050" dirty="0" smtClean="0"/>
                        <a:t>53.93%</a:t>
                      </a:r>
                      <a:endParaRPr lang="en-GB" sz="1050" dirty="0"/>
                    </a:p>
                  </a:txBody>
                  <a:tcPr/>
                </a:tc>
                <a:tc>
                  <a:txBody>
                    <a:bodyPr/>
                    <a:lstStyle/>
                    <a:p>
                      <a:r>
                        <a:rPr lang="en-GB" sz="1050" dirty="0" smtClean="0"/>
                        <a:t>46.07%</a:t>
                      </a:r>
                      <a:endParaRPr lang="en-GB" sz="1050" dirty="0"/>
                    </a:p>
                  </a:txBody>
                  <a:tcPr/>
                </a:tc>
                <a:extLst>
                  <a:ext uri="{0D108BD9-81ED-4DB2-BD59-A6C34878D82A}">
                    <a16:rowId xmlns:a16="http://schemas.microsoft.com/office/drawing/2014/main" val="3839023773"/>
                  </a:ext>
                </a:extLst>
              </a:tr>
            </a:tbl>
          </a:graphicData>
        </a:graphic>
      </p:graphicFrame>
      <p:sp>
        <p:nvSpPr>
          <p:cNvPr id="13" name="Text Placeholder 4"/>
          <p:cNvSpPr>
            <a:spLocks noGrp="1"/>
          </p:cNvSpPr>
          <p:nvPr>
            <p:ph type="body" sz="quarter" idx="12"/>
          </p:nvPr>
        </p:nvSpPr>
        <p:spPr>
          <a:xfrm>
            <a:off x="132771" y="593853"/>
            <a:ext cx="2441741" cy="261643"/>
          </a:xfrm>
        </p:spPr>
        <p:txBody>
          <a:bodyPr/>
          <a:lstStyle/>
          <a:p>
            <a:r>
              <a:rPr lang="en-GB" dirty="0"/>
              <a:t>Our </a:t>
            </a:r>
            <a:r>
              <a:rPr lang="en-GB" dirty="0" smtClean="0"/>
              <a:t>commitment</a:t>
            </a:r>
            <a:endParaRPr lang="en-GB" dirty="0"/>
          </a:p>
        </p:txBody>
      </p:sp>
    </p:spTree>
    <p:extLst>
      <p:ext uri="{BB962C8B-B14F-4D97-AF65-F5344CB8AC3E}">
        <p14:creationId xmlns:p14="http://schemas.microsoft.com/office/powerpoint/2010/main" val="26268803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34001D5A-2DDB-40A7-BAAC-2226A23E7C58}" type="slidenum">
              <a:rPr lang="en-US" altLang="en-US" smtClean="0"/>
              <a:pPr>
                <a:defRPr/>
              </a:pPr>
              <a:t>8</a:t>
            </a:fld>
            <a:endParaRPr lang="en-US" altLang="en-US"/>
          </a:p>
        </p:txBody>
      </p:sp>
      <p:sp>
        <p:nvSpPr>
          <p:cNvPr id="5" name="Text Placeholder 4"/>
          <p:cNvSpPr>
            <a:spLocks noGrp="1"/>
          </p:cNvSpPr>
          <p:nvPr>
            <p:ph type="body" sz="quarter" idx="12"/>
          </p:nvPr>
        </p:nvSpPr>
        <p:spPr/>
        <p:txBody>
          <a:bodyPr/>
          <a:lstStyle/>
          <a:p>
            <a:r>
              <a:rPr lang="en-GB" dirty="0" smtClean="0"/>
              <a:t>Declaration</a:t>
            </a:r>
            <a:endParaRPr lang="en-GB" dirty="0"/>
          </a:p>
        </p:txBody>
      </p:sp>
      <p:sp>
        <p:nvSpPr>
          <p:cNvPr id="6" name="Text Placeholder 5"/>
          <p:cNvSpPr>
            <a:spLocks noGrp="1"/>
          </p:cNvSpPr>
          <p:nvPr>
            <p:ph type="body" sz="quarter" idx="14"/>
          </p:nvPr>
        </p:nvSpPr>
        <p:spPr/>
        <p:txBody>
          <a:bodyPr/>
          <a:lstStyle/>
          <a:p>
            <a:r>
              <a:rPr lang="en-GB" dirty="0" smtClean="0"/>
              <a:t>Scapa Healthcare </a:t>
            </a:r>
            <a:r>
              <a:rPr lang="en-GB" dirty="0" err="1" smtClean="0"/>
              <a:t>Gargrave</a:t>
            </a:r>
            <a:endParaRPr lang="en-GB" dirty="0"/>
          </a:p>
        </p:txBody>
      </p:sp>
      <p:sp>
        <p:nvSpPr>
          <p:cNvPr id="8" name="TextBox 7"/>
          <p:cNvSpPr txBox="1"/>
          <p:nvPr/>
        </p:nvSpPr>
        <p:spPr>
          <a:xfrm>
            <a:off x="539552" y="1615999"/>
            <a:ext cx="8352928" cy="1677382"/>
          </a:xfrm>
          <a:prstGeom prst="rect">
            <a:avLst/>
          </a:prstGeom>
          <a:noFill/>
        </p:spPr>
        <p:txBody>
          <a:bodyPr wrap="square" rtlCol="0">
            <a:spAutoFit/>
          </a:bodyPr>
          <a:lstStyle/>
          <a:p>
            <a:endParaRPr lang="en-GB" sz="1300" dirty="0"/>
          </a:p>
          <a:p>
            <a:r>
              <a:rPr lang="en-GB" dirty="0"/>
              <a:t>We confirm the information and </a:t>
            </a:r>
            <a:r>
              <a:rPr lang="en-GB" dirty="0" smtClean="0"/>
              <a:t>data reported </a:t>
            </a:r>
            <a:r>
              <a:rPr lang="en-GB" dirty="0"/>
              <a:t>are accurate as of the snapshot</a:t>
            </a:r>
          </a:p>
          <a:p>
            <a:r>
              <a:rPr lang="en-GB" dirty="0"/>
              <a:t>date 5th April </a:t>
            </a:r>
            <a:r>
              <a:rPr lang="en-GB" dirty="0" smtClean="0"/>
              <a:t>2021 </a:t>
            </a:r>
            <a:r>
              <a:rPr lang="en-GB" dirty="0"/>
              <a:t>and in line with the </a:t>
            </a:r>
            <a:r>
              <a:rPr lang="en-GB" dirty="0" smtClean="0"/>
              <a:t>UK Government’s </a:t>
            </a:r>
            <a:r>
              <a:rPr lang="en-GB" dirty="0"/>
              <a:t>Equality Act 2010 (</a:t>
            </a:r>
            <a:r>
              <a:rPr lang="en-GB" dirty="0" smtClean="0"/>
              <a:t>Gender Pay </a:t>
            </a:r>
            <a:r>
              <a:rPr lang="en-GB" dirty="0"/>
              <a:t>Gap Information) Regulations 2017</a:t>
            </a:r>
            <a:endParaRPr lang="en-GB" sz="1300"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0973778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5901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6382CE6729648BDD5350ECFA8CEAB" ma:contentTypeVersion="0" ma:contentTypeDescription="Create a new document." ma:contentTypeScope="" ma:versionID="7e4be545e6ca7afa5945250a146dd8a9">
  <xsd:schema xmlns:xsd="http://www.w3.org/2001/XMLSchema" xmlns:xs="http://www.w3.org/2001/XMLSchema" xmlns:p="http://schemas.microsoft.com/office/2006/metadata/properties" xmlns:ns2="442df3da-7a2b-4f18-9cb6-a878d23212d9" targetNamespace="http://schemas.microsoft.com/office/2006/metadata/properties" ma:root="true" ma:fieldsID="f4ef0d23219b3cbd28ae242d89ba74c3" ns2:_="">
    <xsd:import namespace="442df3da-7a2b-4f18-9cb6-a878d23212d9"/>
    <xsd:element name="properties">
      <xsd:complexType>
        <xsd:sequence>
          <xsd:element name="documentManagement">
            <xsd:complexType>
              <xsd:all>
                <xsd:element ref="ns2:TaxCatchAll" minOccurs="0"/>
                <xsd:element ref="ns2:TaxCatchAllLabel" minOccurs="0"/>
                <xsd:element ref="ns2:Content_x0020_Author" minOccurs="0"/>
                <xsd:element ref="ns2:Expiry_x0020_Date" minOccurs="0"/>
                <xsd:element ref="ns2:Function" minOccurs="0"/>
                <xsd:element ref="ns2:RecordType" minOccurs="0"/>
                <xsd:element ref="ns2:Retention_x0020_Period" minOccurs="0"/>
                <xsd:element ref="ns2:Review_x0020_Cycle"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2df3da-7a2b-4f18-9cb6-a878d23212d9"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b12a311f-59ea-45bf-8a95-964e754aa108}" ma:internalName="TaxCatchAll" ma:showField="CatchAllData" ma:web="b358a266-a0e7-4386-9991-bd66d1a70dd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b12a311f-59ea-45bf-8a95-964e754aa108}" ma:internalName="TaxCatchAllLabel" ma:readOnly="true" ma:showField="CatchAllDataLabel" ma:web="b358a266-a0e7-4386-9991-bd66d1a70dd1">
      <xsd:complexType>
        <xsd:complexContent>
          <xsd:extension base="dms:MultiChoiceLookup">
            <xsd:sequence>
              <xsd:element name="Value" type="dms:Lookup" maxOccurs="unbounded" minOccurs="0" nillable="true"/>
            </xsd:sequence>
          </xsd:extension>
        </xsd:complexContent>
      </xsd:complexType>
    </xsd:element>
    <xsd:element name="Content_x0020_Author" ma:index="10" nillable="true" ma:displayName="Content Author" ma:list="UserInfo" ma:SharePointGroup="0" ma:internalName="Content_x0020_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11" nillable="true" ma:displayName="Expiry Date" ma:format="DateOnly" ma:internalName="Expiry_x0020_Date" ma:readOnly="false">
      <xsd:simpleType>
        <xsd:restriction base="dms:DateTime"/>
      </xsd:simpleType>
    </xsd:element>
    <xsd:element name="Function" ma:index="12" nillable="true" ma:displayName="Function" ma:format="Dropdown" ma:internalName="Function" ma:readOnly="false">
      <xsd:simpleType>
        <xsd:restriction base="dms:Choice">
          <xsd:enumeration value="Commercial"/>
          <xsd:enumeration value="HR"/>
          <xsd:enumeration value="Marketing"/>
          <xsd:enumeration value="IT"/>
          <xsd:enumeration value="Finance"/>
          <xsd:enumeration value="R&amp;D"/>
          <xsd:enumeration value="Customer Care"/>
          <xsd:enumeration value="Supply Chain"/>
          <xsd:enumeration value="Manufacturing inc Engineering"/>
          <xsd:enumeration value="Regulatory Affairs"/>
          <xsd:enumeration value="Legal"/>
          <xsd:enumeration value="QA"/>
          <xsd:enumeration value="Corporate"/>
          <xsd:enumeration value="Tax"/>
          <xsd:enumeration value="Treasury"/>
          <xsd:enumeration value="Operations"/>
        </xsd:restriction>
      </xsd:simpleType>
    </xsd:element>
    <xsd:element name="RecordType" ma:index="13" nillable="true" ma:displayName="Record Type" ma:description="Record Type and (Retention Period)" ma:format="Dropdown" ma:internalName="RecordType" ma:readOnly="false">
      <xsd:simpleType>
        <xsd:restriction base="dms:Choice">
          <xsd:enumeration value="Awareness Letters,Anouncements and Requests for Actions (ACT)"/>
          <xsd:enumeration value="Books/Journals/Articles (ACT)"/>
          <xsd:enumeration value="Brochures/Catalogues/Lists (S)"/>
          <xsd:enumeration value="Budget Plans (CY+2)"/>
          <xsd:enumeration value="Shared Calendar Entries (12 Months)"/>
          <xsd:enumeration value="Contract Files (Longer of T+7 or FTA)"/>
          <xsd:enumeration value="Correspondence - General (CY+1)"/>
          <xsd:enumeration value="Employee Administrative Records (CY+1)"/>
          <xsd:enumeration value="Goals &amp; Objectives (Cy+2)"/>
          <xsd:enumeration value="Logbooks-Tracking Information (ACT)"/>
          <xsd:enumeration value="Management Status Reports (CY+1)"/>
          <xsd:enumeration value="Manuals (ACT)"/>
          <xsd:enumeration value="Meeting Minutes (CY+1)"/>
          <xsd:enumeration value="Organisation Charts (S)"/>
          <xsd:enumeration value="Presentations (CY+2)"/>
          <xsd:enumeration value="Project Files (T+5)"/>
          <xsd:enumeration value="Reference Files - General (ACT)"/>
          <xsd:enumeration value="Shipping Records - General (CY+1)"/>
          <xsd:enumeration value="Speeches - Copies (CY+2)"/>
          <xsd:enumeration value="Training Material (ACT)"/>
          <xsd:enumeration value="Business Review Briefing Document (CY+3)"/>
          <xsd:enumeration value="HR Policies (OBS+2)"/>
          <xsd:enumeration value="Emergency Repsonse Manual (S)"/>
          <xsd:enumeration value="Chemical Inventories List (CY+10)"/>
          <xsd:enumeration value="MSDS (S)"/>
          <xsd:enumeration value="Confidentiality Agreements (T+7)"/>
          <xsd:enumeration value="Near Miss Log / PQI Log (LP+15)"/>
          <xsd:enumeration value="Dashboard Metrics (CY+5)"/>
          <xsd:enumeration value="Internal Audit Schedule (CY+10)"/>
          <xsd:enumeration value="Supplier Audit Schedule (CY+7)"/>
          <xsd:enumeration value="COSHH Assessment (ACT)"/>
          <xsd:enumeration value="EM Log (CY+10)"/>
          <xsd:enumeration value="Other"/>
        </xsd:restriction>
      </xsd:simpleType>
    </xsd:element>
    <xsd:element name="Retention_x0020_Period" ma:index="14" nillable="true" ma:displayName="Retention Period" ma:description="Manual time in months set for retention of record type" ma:internalName="Retention_x0020_Period" ma:readOnly="false" ma:percentage="FALSE">
      <xsd:simpleType>
        <xsd:restriction base="dms:Number"/>
      </xsd:simpleType>
    </xsd:element>
    <xsd:element name="Review_x0020_Cycle" ma:index="15" nillable="true" ma:displayName="Review Cycle" ma:description="Manual time in months set for review of record type" ma:internalName="Review_x0020_Cycle" ma:readOnly="false" ma:percentage="FALSE">
      <xsd:simpleType>
        <xsd:restriction base="dms:Number"/>
      </xsd:simpleType>
    </xsd:element>
    <xsd:element name="TaxKeywordTaxHTField" ma:index="16" nillable="true" ma:taxonomy="true" ma:internalName="TaxKeywordTaxHTField" ma:taxonomyFieldName="TaxKeyword" ma:displayName="Enterprise Keywords" ma:fieldId="{23f27201-bee3-471e-b2e7-b64fd8b7ca38}" ma:taxonomyMulti="true" ma:sspId="0d17ee2b-f1a4-45e2-bf28-5035372cbc9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42df3da-7a2b-4f18-9cb6-a878d23212d9"/>
    <Retention_x0020_Period xmlns="442df3da-7a2b-4f18-9cb6-a878d23212d9" xsi:nil="true"/>
    <Review_x0020_Cycle xmlns="442df3da-7a2b-4f18-9cb6-a878d23212d9" xsi:nil="true"/>
    <RecordType xmlns="442df3da-7a2b-4f18-9cb6-a878d23212d9" xsi:nil="true"/>
    <Content_x0020_Author xmlns="442df3da-7a2b-4f18-9cb6-a878d23212d9">
      <UserInfo>
        <DisplayName/>
        <AccountId xsi:nil="true"/>
        <AccountType/>
      </UserInfo>
    </Content_x0020_Author>
    <Expiry_x0020_Date xmlns="442df3da-7a2b-4f18-9cb6-a878d23212d9" xsi:nil="true"/>
    <TaxKeywordTaxHTField xmlns="442df3da-7a2b-4f18-9cb6-a878d23212d9">
      <Terms xmlns="http://schemas.microsoft.com/office/infopath/2007/PartnerControls"/>
    </TaxKeywordTaxHTField>
    <Function xmlns="442df3da-7a2b-4f18-9cb6-a878d23212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FFD31-E49F-4F9A-ABA6-E492F4DD5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2df3da-7a2b-4f18-9cb6-a878d23212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1417F7-764F-437E-AB7B-D6846E20BC21}">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442df3da-7a2b-4f18-9cb6-a878d23212d9"/>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AC85BC6-6F7A-46A4-8BDF-2F20C11275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On-screen Show (16:9)</PresentationFormat>
  <Paragraphs>209</Paragraphs>
  <Slides>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Segoe UI</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2015-08-06T20:39:46Z</dcterms:created>
  <dcterms:modified xsi:type="dcterms:W3CDTF">2022-03-22T15:01:38Z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0x01010055E6382CE6729648BDD5350ECFA8CEAB</vt:lpwstr>
  </property>
  <property fmtid="{D5CDD505-2E9C-101B-9397-08002B2CF9AE}" pid="3" name="TaxKeyword">
    <vt:lpwstr/>
  </property>
</Properties>
</file>