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4"/>
  </p:notesMasterIdLst>
  <p:sldIdLst>
    <p:sldId id="306" r:id="rId2"/>
    <p:sldId id="337" r:id="rId3"/>
  </p:sldIdLst>
  <p:sldSz cx="10691813" cy="7559675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9" userDrawn="1">
          <p15:clr>
            <a:srgbClr val="A4A3A4"/>
          </p15:clr>
        </p15:guide>
        <p15:guide id="2" pos="327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49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09" autoAdjust="0"/>
    <p:restoredTop sz="94660"/>
  </p:normalViewPr>
  <p:slideViewPr>
    <p:cSldViewPr snapToGrid="0" showGuides="1">
      <p:cViewPr varScale="1">
        <p:scale>
          <a:sx n="62" d="100"/>
          <a:sy n="62" d="100"/>
        </p:scale>
        <p:origin x="1088" y="56"/>
      </p:cViewPr>
      <p:guideLst>
        <p:guide orient="horz" pos="2449"/>
        <p:guide pos="327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475" cy="498772"/>
          </a:xfrm>
          <a:prstGeom prst="rect">
            <a:avLst/>
          </a:prstGeom>
        </p:spPr>
        <p:txBody>
          <a:bodyPr vert="horz" lIns="93370" tIns="46685" rIns="93370" bIns="46685" rtlCol="0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8" y="1"/>
            <a:ext cx="2950475" cy="498772"/>
          </a:xfrm>
          <a:prstGeom prst="rect">
            <a:avLst/>
          </a:prstGeom>
        </p:spPr>
        <p:txBody>
          <a:bodyPr vert="horz" lIns="93370" tIns="46685" rIns="93370" bIns="46685" rtlCol="0"/>
          <a:lstStyle>
            <a:lvl1pPr algn="r">
              <a:defRPr sz="1300"/>
            </a:lvl1pPr>
          </a:lstStyle>
          <a:p>
            <a:fld id="{C7B42117-D54B-4B5B-B74D-B38A10296607}" type="datetimeFigureOut">
              <a:rPr lang="en-GB" smtClean="0"/>
              <a:t>07/06/2021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31875" y="1243013"/>
            <a:ext cx="4745038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70" tIns="46685" rIns="93370" bIns="46685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80" y="4784071"/>
            <a:ext cx="5447030" cy="3914240"/>
          </a:xfrm>
          <a:prstGeom prst="rect">
            <a:avLst/>
          </a:prstGeom>
        </p:spPr>
        <p:txBody>
          <a:bodyPr vert="horz" lIns="93370" tIns="46685" rIns="93370" bIns="4668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1"/>
          </a:xfrm>
          <a:prstGeom prst="rect">
            <a:avLst/>
          </a:prstGeom>
        </p:spPr>
        <p:txBody>
          <a:bodyPr vert="horz" lIns="93370" tIns="46685" rIns="93370" bIns="46685" rtlCol="0" anchor="b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8" y="9442154"/>
            <a:ext cx="2950475" cy="498771"/>
          </a:xfrm>
          <a:prstGeom prst="rect">
            <a:avLst/>
          </a:prstGeom>
        </p:spPr>
        <p:txBody>
          <a:bodyPr vert="horz" lIns="93370" tIns="46685" rIns="93370" bIns="46685" rtlCol="0" anchor="b"/>
          <a:lstStyle>
            <a:lvl1pPr algn="r">
              <a:defRPr sz="1300"/>
            </a:lvl1pPr>
          </a:lstStyle>
          <a:p>
            <a:fld id="{72C7E7B9-BCE9-47C6-A5E3-32B9CCDAD865}" type="slidenum">
              <a:rPr lang="en-GB" smtClean="0"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6672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0044F90-C3A0-45BB-AC12-DD8A59F7305B}"/>
              </a:ext>
            </a:extLst>
          </p:cNvPr>
          <p:cNvSpPr/>
          <p:nvPr userDrawn="1"/>
        </p:nvSpPr>
        <p:spPr>
          <a:xfrm>
            <a:off x="1861456" y="2818332"/>
            <a:ext cx="424800" cy="189766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B82A35-A291-45A4-A219-97020028ECD8}"/>
              </a:ext>
            </a:extLst>
          </p:cNvPr>
          <p:cNvSpPr/>
          <p:nvPr userDrawn="1"/>
        </p:nvSpPr>
        <p:spPr>
          <a:xfrm>
            <a:off x="2386013" y="2818332"/>
            <a:ext cx="5919787" cy="18976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B959F09-E0E7-4484-9052-8D84140639EF}"/>
              </a:ext>
            </a:extLst>
          </p:cNvPr>
          <p:cNvSpPr/>
          <p:nvPr userDrawn="1"/>
        </p:nvSpPr>
        <p:spPr>
          <a:xfrm>
            <a:off x="8405557" y="2818332"/>
            <a:ext cx="424800" cy="18976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 userDrawn="1">
            <p:ph type="ctrTitle" hasCustomPrompt="1"/>
          </p:nvPr>
        </p:nvSpPr>
        <p:spPr>
          <a:xfrm>
            <a:off x="2386013" y="2818332"/>
            <a:ext cx="5919787" cy="1089300"/>
          </a:xfrm>
        </p:spPr>
        <p:txBody>
          <a:bodyPr tIns="360000" anchor="t" anchorCtr="0"/>
          <a:lstStyle>
            <a:lvl1pPr algn="ctr">
              <a:defRPr sz="4400">
                <a:solidFill>
                  <a:schemeClr val="bg1"/>
                </a:solidFill>
                <a:latin typeface="Nunito Sans Light" panose="00000400000000000000" pitchFamily="2" charset="0"/>
              </a:defRPr>
            </a:lvl1pPr>
          </a:lstStyle>
          <a:p>
            <a:r>
              <a:rPr lang="en-US" dirty="0"/>
              <a:t>Meeting the challenge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26794F32-2DC2-4C05-BA3E-9103B67A6CC6}"/>
              </a:ext>
            </a:extLst>
          </p:cNvPr>
          <p:cNvSpPr>
            <a:spLocks noGrp="1"/>
          </p:cNvSpPr>
          <p:nvPr userDrawn="1">
            <p:ph type="pic" sz="quarter" idx="13"/>
          </p:nvPr>
        </p:nvSpPr>
        <p:spPr>
          <a:xfrm>
            <a:off x="2556000" y="1358603"/>
            <a:ext cx="2720975" cy="1260000"/>
          </a:xfrm>
          <a:solidFill>
            <a:schemeClr val="bg2"/>
          </a:solidFill>
        </p:spPr>
        <p:txBody>
          <a:bodyPr anchor="ctr" anchorCtr="1"/>
          <a:lstStyle/>
          <a:p>
            <a:endParaRPr lang="en-GB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B935087F-F2CE-46A2-9D5F-CF1B038AD3CC}"/>
              </a:ext>
            </a:extLst>
          </p:cNvPr>
          <p:cNvSpPr>
            <a:spLocks noGrp="1"/>
          </p:cNvSpPr>
          <p:nvPr userDrawn="1">
            <p:ph type="pic" sz="quarter" idx="14"/>
          </p:nvPr>
        </p:nvSpPr>
        <p:spPr>
          <a:xfrm>
            <a:off x="5432425" y="947738"/>
            <a:ext cx="2703388" cy="1671637"/>
          </a:xfrm>
          <a:solidFill>
            <a:schemeClr val="bg2"/>
          </a:solidFill>
        </p:spPr>
        <p:txBody>
          <a:bodyPr vert="horz" lIns="0" tIns="0" rIns="0" bIns="0" rtlCol="0" anchor="ctr" anchorCtr="1">
            <a:noAutofit/>
          </a:bodyPr>
          <a:lstStyle>
            <a:lvl1pPr>
              <a:defRPr lang="en-GB"/>
            </a:lvl1pPr>
          </a:lstStyle>
          <a:p>
            <a:pPr lvl="0"/>
            <a:endParaRPr lang="en-GB" dirty="0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4DBF57C1-71C2-4A50-8A4C-F41353D0FEFC}"/>
              </a:ext>
            </a:extLst>
          </p:cNvPr>
          <p:cNvSpPr>
            <a:spLocks noGrp="1"/>
          </p:cNvSpPr>
          <p:nvPr userDrawn="1">
            <p:ph type="pic" sz="quarter" idx="15"/>
          </p:nvPr>
        </p:nvSpPr>
        <p:spPr>
          <a:xfrm>
            <a:off x="7456488" y="4926013"/>
            <a:ext cx="679450" cy="993775"/>
          </a:xfrm>
          <a:solidFill>
            <a:schemeClr val="bg2"/>
          </a:solidFill>
        </p:spPr>
        <p:txBody>
          <a:bodyPr vert="horz" lIns="0" tIns="0" rIns="0" bIns="0" rtlCol="0" anchor="ctr" anchorCtr="1">
            <a:noAutofit/>
          </a:bodyPr>
          <a:lstStyle>
            <a:lvl1pPr>
              <a:defRPr lang="en-GB"/>
            </a:lvl1pPr>
          </a:lstStyle>
          <a:p>
            <a:pPr lvl="0"/>
            <a:endParaRPr lang="en-GB" dirty="0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5402A17D-F0F2-4D46-A5DC-9DB391694525}"/>
              </a:ext>
            </a:extLst>
          </p:cNvPr>
          <p:cNvSpPr>
            <a:spLocks noGrp="1"/>
          </p:cNvSpPr>
          <p:nvPr userDrawn="1">
            <p:ph type="pic" sz="quarter" idx="16"/>
          </p:nvPr>
        </p:nvSpPr>
        <p:spPr>
          <a:xfrm>
            <a:off x="4589463" y="4926013"/>
            <a:ext cx="2687637" cy="1389062"/>
          </a:xfrm>
          <a:solidFill>
            <a:schemeClr val="bg2"/>
          </a:solidFill>
        </p:spPr>
        <p:txBody>
          <a:bodyPr vert="horz" lIns="0" tIns="0" rIns="0" bIns="0" rtlCol="0" anchor="ctr" anchorCtr="1">
            <a:noAutofit/>
          </a:bodyPr>
          <a:lstStyle>
            <a:lvl1pPr>
              <a:defRPr lang="en-GB"/>
            </a:lvl1pPr>
          </a:lstStyle>
          <a:p>
            <a:pPr lvl="0"/>
            <a:endParaRPr lang="en-GB" dirty="0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AA803C2D-F275-4AD3-93B1-F4419EB0BF8F}"/>
              </a:ext>
            </a:extLst>
          </p:cNvPr>
          <p:cNvSpPr>
            <a:spLocks noGrp="1"/>
          </p:cNvSpPr>
          <p:nvPr userDrawn="1">
            <p:ph type="pic" sz="quarter" idx="17"/>
          </p:nvPr>
        </p:nvSpPr>
        <p:spPr>
          <a:xfrm>
            <a:off x="2555875" y="4926013"/>
            <a:ext cx="1854200" cy="993775"/>
          </a:xfrm>
          <a:solidFill>
            <a:schemeClr val="bg2"/>
          </a:solidFill>
        </p:spPr>
        <p:txBody>
          <a:bodyPr vert="horz" lIns="0" tIns="0" rIns="0" bIns="0" rtlCol="0" anchor="ctr" anchorCtr="1">
            <a:noAutofit/>
          </a:bodyPr>
          <a:lstStyle>
            <a:lvl1pPr>
              <a:defRPr lang="en-GB"/>
            </a:lvl1pPr>
          </a:lstStyle>
          <a:p>
            <a:pPr lvl="0"/>
            <a:endParaRPr lang="en-GB" dirty="0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67D9013C-5FD4-40DF-BD62-3C00F55B8D58}"/>
              </a:ext>
            </a:extLst>
          </p:cNvPr>
          <p:cNvSpPr>
            <a:spLocks noGrp="1"/>
          </p:cNvSpPr>
          <p:nvPr userDrawn="1">
            <p:ph type="pic" sz="quarter" idx="18"/>
          </p:nvPr>
        </p:nvSpPr>
        <p:spPr>
          <a:xfrm>
            <a:off x="3235325" y="6089650"/>
            <a:ext cx="1174750" cy="522288"/>
          </a:xfrm>
          <a:solidFill>
            <a:schemeClr val="bg2"/>
          </a:solidFill>
        </p:spPr>
        <p:txBody>
          <a:bodyPr vert="horz" lIns="0" tIns="0" rIns="0" bIns="0" rtlCol="0" anchor="ctr" anchorCtr="1">
            <a:noAutofit/>
          </a:bodyPr>
          <a:lstStyle>
            <a:lvl1pPr>
              <a:defRPr lang="en-GB"/>
            </a:lvl1pPr>
          </a:lstStyle>
          <a:p>
            <a:pPr lvl="0"/>
            <a:endParaRPr lang="en-GB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88200796-2D73-1848-AD9B-FF7AD680CB53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2386013" y="3887788"/>
            <a:ext cx="5919787" cy="540000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200">
                <a:solidFill>
                  <a:schemeClr val="bg1"/>
                </a:solidFill>
                <a:latin typeface="+mn-lt"/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 sz="1600" dirty="0"/>
              <a:t>Preliminary Results FY2019</a:t>
            </a:r>
            <a:br>
              <a:rPr lang="en-US" sz="1600" dirty="0"/>
            </a:br>
            <a:r>
              <a:rPr lang="en-US" sz="1600" dirty="0"/>
              <a:t>Investor Presentation</a:t>
            </a:r>
          </a:p>
        </p:txBody>
      </p:sp>
    </p:spTree>
    <p:extLst>
      <p:ext uri="{BB962C8B-B14F-4D97-AF65-F5344CB8AC3E}">
        <p14:creationId xmlns:p14="http://schemas.microsoft.com/office/powerpoint/2010/main" val="2757023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FDE4E-47D5-43F0-A7F1-78ECED1476F5}" type="slidenum">
              <a:rPr lang="en-GB" smtClean="0"/>
              <a:t>‹N°›</a:t>
            </a:fld>
            <a:endParaRPr lang="en-GB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46B732D-2146-4106-B9E3-4CC40F0E7F53}"/>
              </a:ext>
            </a:extLst>
          </p:cNvPr>
          <p:cNvCxnSpPr/>
          <p:nvPr userDrawn="1"/>
        </p:nvCxnSpPr>
        <p:spPr>
          <a:xfrm>
            <a:off x="341313" y="359228"/>
            <a:ext cx="997267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5151470-FC2F-472B-B924-CD7442126C41}"/>
              </a:ext>
            </a:extLst>
          </p:cNvPr>
          <p:cNvCxnSpPr/>
          <p:nvPr userDrawn="1"/>
        </p:nvCxnSpPr>
        <p:spPr>
          <a:xfrm>
            <a:off x="341313" y="7184571"/>
            <a:ext cx="997267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A8E0E8C-4F22-4B7F-8FA8-B6069FBC3207}"/>
              </a:ext>
            </a:extLst>
          </p:cNvPr>
          <p:cNvSpPr txBox="1"/>
          <p:nvPr userDrawn="1"/>
        </p:nvSpPr>
        <p:spPr>
          <a:xfrm>
            <a:off x="6406571" y="6948000"/>
            <a:ext cx="3600000" cy="252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/>
            <a:r>
              <a:rPr lang="en-GB" sz="800" dirty="0">
                <a:latin typeface="+mj-lt"/>
              </a:rPr>
              <a:t>Scapa Group plc     </a:t>
            </a:r>
            <a:r>
              <a:rPr lang="en-GB" sz="800" dirty="0" smtClean="0">
                <a:latin typeface="+mn-lt"/>
              </a:rPr>
              <a:t>Interim</a:t>
            </a:r>
            <a:r>
              <a:rPr lang="en-GB" sz="800" dirty="0" smtClean="0"/>
              <a:t> </a:t>
            </a:r>
            <a:r>
              <a:rPr lang="en-GB" sz="800" dirty="0"/>
              <a:t>Results </a:t>
            </a:r>
            <a:r>
              <a:rPr lang="en-GB" sz="800" dirty="0" smtClean="0"/>
              <a:t>FY2020</a:t>
            </a:r>
            <a:endParaRPr lang="en-GB" sz="800" dirty="0"/>
          </a:p>
        </p:txBody>
      </p:sp>
      <p:sp>
        <p:nvSpPr>
          <p:cNvPr id="10" name="Picture Placeholder 19">
            <a:extLst>
              <a:ext uri="{FF2B5EF4-FFF2-40B4-BE49-F238E27FC236}">
                <a16:creationId xmlns:a16="http://schemas.microsoft.com/office/drawing/2014/main" id="{492B74A9-CA3B-42BC-80AD-7BADFA0E2B5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741863" y="4757007"/>
            <a:ext cx="3237366" cy="2053021"/>
          </a:xfrm>
          <a:solidFill>
            <a:schemeClr val="bg2"/>
          </a:solidFill>
        </p:spPr>
        <p:txBody>
          <a:bodyPr vert="horz" lIns="0" tIns="0" rIns="0" bIns="0" rtlCol="0" anchor="ctr" anchorCtr="1">
            <a:noAutofit/>
          </a:bodyPr>
          <a:lstStyle>
            <a:lvl1pPr>
              <a:defRPr lang="en-GB"/>
            </a:lvl1pPr>
          </a:lstStyle>
          <a:p>
            <a:pPr lvl="0"/>
            <a:endParaRPr lang="en-GB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52093108-067D-4BF1-8535-EBF492DA10D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560888" y="1523999"/>
            <a:ext cx="1836000" cy="1188000"/>
          </a:xfrm>
          <a:solidFill>
            <a:schemeClr val="bg2"/>
          </a:solidFill>
        </p:spPr>
        <p:txBody>
          <a:bodyPr vert="horz" lIns="0" tIns="0" rIns="0" bIns="0" rtlCol="0" anchor="ctr" anchorCtr="1">
            <a:noAutofit/>
          </a:bodyPr>
          <a:lstStyle>
            <a:lvl1pPr>
              <a:defRPr lang="en-GB"/>
            </a:lvl1pPr>
          </a:lstStyle>
          <a:p>
            <a:pPr lvl="0"/>
            <a:endParaRPr lang="en-GB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716C1ACF-EB2F-4AA6-BC2C-4301680D05A9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564313" y="2100262"/>
            <a:ext cx="1404000" cy="2484000"/>
          </a:xfrm>
          <a:solidFill>
            <a:schemeClr val="bg2"/>
          </a:solidFill>
        </p:spPr>
        <p:txBody>
          <a:bodyPr vert="horz" lIns="0" tIns="0" rIns="0" bIns="0" rtlCol="0" anchor="ctr" anchorCtr="1">
            <a:noAutofit/>
          </a:bodyPr>
          <a:lstStyle>
            <a:lvl1pPr>
              <a:defRPr lang="en-GB"/>
            </a:lvl1pPr>
          </a:lstStyle>
          <a:p>
            <a:pPr lvl="0"/>
            <a:endParaRPr lang="en-GB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A826B2C2-4A4A-49EE-95C5-A239D3E37479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172606" y="2476970"/>
            <a:ext cx="2520000" cy="1908000"/>
          </a:xfrm>
          <a:solidFill>
            <a:schemeClr val="bg2"/>
          </a:solidFill>
        </p:spPr>
        <p:txBody>
          <a:bodyPr vert="horz" lIns="0" tIns="0" rIns="0" bIns="0" rtlCol="0" anchor="ctr" anchorCtr="1">
            <a:noAutofit/>
          </a:bodyPr>
          <a:lstStyle>
            <a:lvl1pPr>
              <a:defRPr lang="en-GB"/>
            </a:lvl1pPr>
          </a:lstStyle>
          <a:p>
            <a:pPr lvl="0"/>
            <a:endParaRPr lang="en-GB" dirty="0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35F12469-024B-4A94-B65C-ED04BDF954E4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135313" y="2906713"/>
            <a:ext cx="3240000" cy="1677987"/>
          </a:xfrm>
          <a:solidFill>
            <a:schemeClr val="bg2"/>
          </a:solidFill>
        </p:spPr>
        <p:txBody>
          <a:bodyPr vert="horz" lIns="0" tIns="0" rIns="0" bIns="0" rtlCol="0" anchor="ctr" anchorCtr="1">
            <a:noAutofit/>
          </a:bodyPr>
          <a:lstStyle>
            <a:lvl1pPr>
              <a:defRPr lang="en-GB"/>
            </a:lvl1pPr>
          </a:lstStyle>
          <a:p>
            <a:pPr lvl="0"/>
            <a:endParaRPr lang="en-GB" dirty="0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56B689DB-C248-4DAE-A685-E8C82A72F818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172450" y="4584700"/>
            <a:ext cx="1493838" cy="1839913"/>
          </a:xfrm>
          <a:solidFill>
            <a:schemeClr val="bg2"/>
          </a:solidFill>
        </p:spPr>
        <p:txBody>
          <a:bodyPr vert="horz" lIns="0" tIns="0" rIns="0" bIns="0" rtlCol="0" anchor="ctr" anchorCtr="1">
            <a:noAutofit/>
          </a:bodyPr>
          <a:lstStyle>
            <a:lvl1pPr>
              <a:defRPr lang="en-GB"/>
            </a:lvl1pPr>
          </a:lstStyle>
          <a:p>
            <a:pPr lvl="0"/>
            <a:endParaRPr lang="en-GB" dirty="0"/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97657A7A-2878-4614-828E-46DDAE44F8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1311" y="882650"/>
            <a:ext cx="4546375" cy="1555750"/>
          </a:xfrm>
        </p:spPr>
        <p:txBody>
          <a:bodyPr/>
          <a:lstStyle>
            <a:lvl1pPr marL="0" algn="l" defTabSz="1007943" rtl="0" eaLnBrk="1" latinLnBrk="0" hangingPunct="1">
              <a:lnSpc>
                <a:spcPts val="3600"/>
              </a:lnSpc>
              <a:spcBef>
                <a:spcPct val="0"/>
              </a:spcBef>
              <a:buNone/>
              <a:defRPr lang="en-US" sz="4400" kern="1200" dirty="0" smtClean="0">
                <a:solidFill>
                  <a:schemeClr val="accent2"/>
                </a:solidFill>
                <a:latin typeface="Nunito Sans Light" panose="00000400000000000000" pitchFamily="2" charset="0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7320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FDE4E-47D5-43F0-A7F1-78ECED1476F5}" type="slidenum">
              <a:rPr lang="en-GB" smtClean="0"/>
              <a:t>‹N°›</a:t>
            </a:fld>
            <a:endParaRPr lang="en-GB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5DA0FB1-DA42-4E6E-AE5A-3785803BB0E8}"/>
              </a:ext>
            </a:extLst>
          </p:cNvPr>
          <p:cNvCxnSpPr/>
          <p:nvPr userDrawn="1"/>
        </p:nvCxnSpPr>
        <p:spPr>
          <a:xfrm>
            <a:off x="341313" y="359228"/>
            <a:ext cx="997267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3D3BAA8-C9EF-43EC-B10B-D7B4C744CAA7}"/>
              </a:ext>
            </a:extLst>
          </p:cNvPr>
          <p:cNvCxnSpPr/>
          <p:nvPr userDrawn="1"/>
        </p:nvCxnSpPr>
        <p:spPr>
          <a:xfrm>
            <a:off x="341313" y="7184571"/>
            <a:ext cx="997267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5E33D443-0C55-41DB-902C-14E38048CCC4}"/>
              </a:ext>
            </a:extLst>
          </p:cNvPr>
          <p:cNvSpPr txBox="1"/>
          <p:nvPr userDrawn="1"/>
        </p:nvSpPr>
        <p:spPr>
          <a:xfrm>
            <a:off x="6406571" y="6948000"/>
            <a:ext cx="3600000" cy="252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/>
            <a:r>
              <a:rPr lang="en-GB" sz="800" dirty="0">
                <a:latin typeface="+mj-lt"/>
              </a:rPr>
              <a:t>Scapa Group plc     </a:t>
            </a:r>
            <a:r>
              <a:rPr lang="en-GB" sz="800" dirty="0" smtClean="0">
                <a:latin typeface="+mn-lt"/>
              </a:rPr>
              <a:t>Interim</a:t>
            </a:r>
            <a:r>
              <a:rPr lang="en-GB" sz="800" dirty="0" smtClean="0"/>
              <a:t> </a:t>
            </a:r>
            <a:r>
              <a:rPr lang="en-GB" sz="800" dirty="0"/>
              <a:t>Results </a:t>
            </a:r>
            <a:r>
              <a:rPr lang="en-GB" sz="800" dirty="0" smtClean="0"/>
              <a:t>FY2020</a:t>
            </a:r>
          </a:p>
        </p:txBody>
      </p:sp>
    </p:spTree>
    <p:extLst>
      <p:ext uri="{BB962C8B-B14F-4D97-AF65-F5344CB8AC3E}">
        <p14:creationId xmlns:p14="http://schemas.microsoft.com/office/powerpoint/2010/main" val="10876318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FDE4E-47D5-43F0-A7F1-78ECED1476F5}" type="slidenum">
              <a:rPr lang="en-GB" smtClean="0"/>
              <a:t>‹N°›</a:t>
            </a:fld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DF2EA32-17EF-450D-99A1-7ABD43967CC5}"/>
              </a:ext>
            </a:extLst>
          </p:cNvPr>
          <p:cNvCxnSpPr/>
          <p:nvPr userDrawn="1"/>
        </p:nvCxnSpPr>
        <p:spPr>
          <a:xfrm>
            <a:off x="341313" y="359228"/>
            <a:ext cx="997267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327BBD8-47CD-4DC9-90AD-6596DD0FE06D}"/>
              </a:ext>
            </a:extLst>
          </p:cNvPr>
          <p:cNvCxnSpPr/>
          <p:nvPr userDrawn="1"/>
        </p:nvCxnSpPr>
        <p:spPr>
          <a:xfrm>
            <a:off x="341313" y="7184571"/>
            <a:ext cx="997267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AAC8ED4A-7E54-443D-B80B-4A97C5BDFA2D}"/>
              </a:ext>
            </a:extLst>
          </p:cNvPr>
          <p:cNvSpPr txBox="1"/>
          <p:nvPr userDrawn="1"/>
        </p:nvSpPr>
        <p:spPr>
          <a:xfrm>
            <a:off x="6406571" y="6948000"/>
            <a:ext cx="3600000" cy="252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/>
            <a:r>
              <a:rPr lang="en-GB" sz="800" dirty="0">
                <a:latin typeface="+mj-lt"/>
              </a:rPr>
              <a:t>Scapa Group plc     </a:t>
            </a:r>
            <a:r>
              <a:rPr lang="en-GB" sz="800" dirty="0" smtClean="0">
                <a:latin typeface="+mn-lt"/>
              </a:rPr>
              <a:t>Interim</a:t>
            </a:r>
            <a:r>
              <a:rPr lang="en-GB" sz="800" dirty="0" smtClean="0"/>
              <a:t> </a:t>
            </a:r>
            <a:r>
              <a:rPr lang="en-GB" sz="800" dirty="0"/>
              <a:t>Results </a:t>
            </a:r>
            <a:r>
              <a:rPr lang="en-GB" sz="800" dirty="0" smtClean="0"/>
              <a:t>FY2020</a:t>
            </a: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35356841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FDE4E-47D5-43F0-A7F1-78ECED1476F5}" type="slidenum">
              <a:rPr lang="en-GB" smtClean="0"/>
              <a:t>‹N°›</a:t>
            </a:fld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65220BE-59F4-40D8-AB93-3D0BF2D0C28F}"/>
              </a:ext>
            </a:extLst>
          </p:cNvPr>
          <p:cNvCxnSpPr/>
          <p:nvPr userDrawn="1"/>
        </p:nvCxnSpPr>
        <p:spPr>
          <a:xfrm>
            <a:off x="341313" y="359228"/>
            <a:ext cx="997267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2E1F201-F589-4220-964C-32352867C969}"/>
              </a:ext>
            </a:extLst>
          </p:cNvPr>
          <p:cNvCxnSpPr/>
          <p:nvPr userDrawn="1"/>
        </p:nvCxnSpPr>
        <p:spPr>
          <a:xfrm>
            <a:off x="341313" y="7184571"/>
            <a:ext cx="997267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36EF85E-0629-4FF1-A3A0-F1B2BEC513B5}"/>
              </a:ext>
            </a:extLst>
          </p:cNvPr>
          <p:cNvSpPr txBox="1"/>
          <p:nvPr userDrawn="1"/>
        </p:nvSpPr>
        <p:spPr>
          <a:xfrm>
            <a:off x="6406571" y="6948000"/>
            <a:ext cx="3600000" cy="252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/>
            <a:r>
              <a:rPr lang="en-GB" sz="800" dirty="0">
                <a:latin typeface="+mj-lt"/>
              </a:rPr>
              <a:t>Scapa Group plc     </a:t>
            </a:r>
            <a:r>
              <a:rPr lang="en-GB" sz="800" dirty="0" smtClean="0">
                <a:latin typeface="+mn-lt"/>
              </a:rPr>
              <a:t>Interim</a:t>
            </a:r>
            <a:r>
              <a:rPr lang="en-GB" sz="800" dirty="0" smtClean="0"/>
              <a:t> </a:t>
            </a:r>
            <a:r>
              <a:rPr lang="en-GB" sz="800" dirty="0"/>
              <a:t>Results </a:t>
            </a:r>
            <a:r>
              <a:rPr lang="en-GB" sz="800" dirty="0" smtClean="0"/>
              <a:t>FY2020</a:t>
            </a: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2630560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5F6AD65A-E526-4B0E-A5FD-1B98E996ABC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1313" y="882650"/>
            <a:ext cx="5395912" cy="1555750"/>
          </a:xfrm>
        </p:spPr>
        <p:txBody>
          <a:bodyPr/>
          <a:lstStyle>
            <a:lvl1pPr marL="0" algn="l" defTabSz="1007943" rtl="0" eaLnBrk="1" latinLnBrk="0" hangingPunct="1">
              <a:lnSpc>
                <a:spcPts val="3600"/>
              </a:lnSpc>
              <a:spcBef>
                <a:spcPct val="0"/>
              </a:spcBef>
              <a:buNone/>
              <a:defRPr lang="en-US" sz="3200" kern="1200" dirty="0" smtClean="0">
                <a:solidFill>
                  <a:schemeClr val="accent2"/>
                </a:solidFill>
                <a:latin typeface="Nunito Sans Light" panose="00000400000000000000" pitchFamily="2" charset="0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FDE4E-47D5-43F0-A7F1-78ECED1476F5}" type="slidenum">
              <a:rPr lang="en-GB" smtClean="0"/>
              <a:t>‹N°›</a:t>
            </a:fld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97A4E83-AC96-41D8-A4D8-BE88BEB6C82E}"/>
              </a:ext>
            </a:extLst>
          </p:cNvPr>
          <p:cNvCxnSpPr/>
          <p:nvPr userDrawn="1"/>
        </p:nvCxnSpPr>
        <p:spPr>
          <a:xfrm>
            <a:off x="341313" y="359228"/>
            <a:ext cx="997267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8C61B23-3418-460E-9570-41F6A5763336}"/>
              </a:ext>
            </a:extLst>
          </p:cNvPr>
          <p:cNvCxnSpPr/>
          <p:nvPr userDrawn="1"/>
        </p:nvCxnSpPr>
        <p:spPr>
          <a:xfrm>
            <a:off x="341313" y="7184571"/>
            <a:ext cx="997267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A73AA941-31C2-4809-B245-1316A4A981F2}"/>
              </a:ext>
            </a:extLst>
          </p:cNvPr>
          <p:cNvSpPr txBox="1"/>
          <p:nvPr userDrawn="1"/>
        </p:nvSpPr>
        <p:spPr>
          <a:xfrm>
            <a:off x="6406571" y="6948000"/>
            <a:ext cx="3600000" cy="252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/>
            <a:r>
              <a:rPr lang="en-GB" sz="800" dirty="0">
                <a:latin typeface="+mj-lt"/>
              </a:rPr>
              <a:t>Scapa </a:t>
            </a:r>
            <a:r>
              <a:rPr lang="en-GB" sz="800" dirty="0" smtClean="0">
                <a:latin typeface="+mj-lt"/>
              </a:rPr>
              <a:t> Industrial - Valence     </a:t>
            </a:r>
            <a:r>
              <a:rPr lang="en-GB" sz="800" dirty="0" smtClean="0">
                <a:latin typeface="+mn-lt"/>
              </a:rPr>
              <a:t>Gender</a:t>
            </a:r>
            <a:r>
              <a:rPr lang="en-GB" sz="800" baseline="0" dirty="0" smtClean="0">
                <a:latin typeface="+mn-lt"/>
              </a:rPr>
              <a:t> Pay Report</a:t>
            </a: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2347054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Heading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5F6AD65A-E526-4B0E-A5FD-1B98E996ABC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1312" y="882650"/>
            <a:ext cx="9972673" cy="1555750"/>
          </a:xfrm>
        </p:spPr>
        <p:txBody>
          <a:bodyPr/>
          <a:lstStyle>
            <a:lvl1pPr marL="0" algn="l" defTabSz="1007943" rtl="0" eaLnBrk="1" latinLnBrk="0" hangingPunct="1">
              <a:lnSpc>
                <a:spcPts val="3600"/>
              </a:lnSpc>
              <a:spcBef>
                <a:spcPct val="0"/>
              </a:spcBef>
              <a:buNone/>
              <a:defRPr lang="en-US" sz="3200" kern="1200" dirty="0" smtClean="0">
                <a:solidFill>
                  <a:schemeClr val="accent2"/>
                </a:solidFill>
                <a:latin typeface="Nunito Sans Light" panose="00000400000000000000" pitchFamily="2" charset="0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314" y="2663826"/>
            <a:ext cx="4860000" cy="41451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FDE4E-47D5-43F0-A7F1-78ECED1476F5}" type="slidenum">
              <a:rPr lang="en-GB" smtClean="0"/>
              <a:t>‹N°›</a:t>
            </a:fld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97A4E83-AC96-41D8-A4D8-BE88BEB6C82E}"/>
              </a:ext>
            </a:extLst>
          </p:cNvPr>
          <p:cNvCxnSpPr/>
          <p:nvPr userDrawn="1"/>
        </p:nvCxnSpPr>
        <p:spPr>
          <a:xfrm>
            <a:off x="341313" y="359228"/>
            <a:ext cx="997267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8C61B23-3418-460E-9570-41F6A5763336}"/>
              </a:ext>
            </a:extLst>
          </p:cNvPr>
          <p:cNvCxnSpPr/>
          <p:nvPr userDrawn="1"/>
        </p:nvCxnSpPr>
        <p:spPr>
          <a:xfrm>
            <a:off x="341313" y="7184571"/>
            <a:ext cx="997267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A73AA941-31C2-4809-B245-1316A4A981F2}"/>
              </a:ext>
            </a:extLst>
          </p:cNvPr>
          <p:cNvSpPr txBox="1"/>
          <p:nvPr userDrawn="1"/>
        </p:nvSpPr>
        <p:spPr>
          <a:xfrm>
            <a:off x="6406571" y="6948000"/>
            <a:ext cx="3600000" cy="252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/>
            <a:r>
              <a:rPr lang="en-GB" sz="800" dirty="0">
                <a:latin typeface="+mj-lt"/>
              </a:rPr>
              <a:t>Scapa Group plc     </a:t>
            </a:r>
            <a:r>
              <a:rPr lang="en-GB" sz="800" dirty="0" smtClean="0">
                <a:latin typeface="+mn-lt"/>
              </a:rPr>
              <a:t>Interim</a:t>
            </a:r>
            <a:r>
              <a:rPr lang="en-GB" sz="800" baseline="0" dirty="0" smtClean="0">
                <a:latin typeface="+mn-lt"/>
              </a:rPr>
              <a:t> Results FY2020</a:t>
            </a: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416262001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33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FDE4E-47D5-43F0-A7F1-78ECED1476F5}" type="slidenum">
              <a:rPr lang="en-GB" smtClean="0"/>
              <a:t>‹N°›</a:t>
            </a:fld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97A4E83-AC96-41D8-A4D8-BE88BEB6C82E}"/>
              </a:ext>
            </a:extLst>
          </p:cNvPr>
          <p:cNvCxnSpPr/>
          <p:nvPr userDrawn="1"/>
        </p:nvCxnSpPr>
        <p:spPr>
          <a:xfrm>
            <a:off x="341313" y="359228"/>
            <a:ext cx="997267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8C61B23-3418-460E-9570-41F6A5763336}"/>
              </a:ext>
            </a:extLst>
          </p:cNvPr>
          <p:cNvCxnSpPr/>
          <p:nvPr userDrawn="1"/>
        </p:nvCxnSpPr>
        <p:spPr>
          <a:xfrm>
            <a:off x="341313" y="7184571"/>
            <a:ext cx="997267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2D5F37D-4A49-4E3E-B228-1AD25DDB55F6}"/>
              </a:ext>
            </a:extLst>
          </p:cNvPr>
          <p:cNvSpPr txBox="1"/>
          <p:nvPr userDrawn="1"/>
        </p:nvSpPr>
        <p:spPr>
          <a:xfrm>
            <a:off x="6406571" y="6948000"/>
            <a:ext cx="3600000" cy="252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/>
            <a:r>
              <a:rPr lang="en-GB" sz="800" dirty="0">
                <a:latin typeface="+mj-lt"/>
              </a:rPr>
              <a:t>Scapa Group plc     </a:t>
            </a:r>
            <a:r>
              <a:rPr lang="en-GB" sz="800" dirty="0" smtClean="0">
                <a:latin typeface="+mn-lt"/>
              </a:rPr>
              <a:t>Interim</a:t>
            </a:r>
            <a:r>
              <a:rPr lang="en-GB" sz="800" baseline="0" dirty="0" smtClean="0">
                <a:latin typeface="+mn-lt"/>
              </a:rPr>
              <a:t> Results FY2020</a:t>
            </a: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3921402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FDE4E-47D5-43F0-A7F1-78ECED1476F5}" type="slidenum">
              <a:rPr lang="en-GB" smtClean="0"/>
              <a:t>‹N°›</a:t>
            </a:fld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B5FF27C-18D2-45C7-8258-02AB57E6FF75}"/>
              </a:ext>
            </a:extLst>
          </p:cNvPr>
          <p:cNvCxnSpPr/>
          <p:nvPr userDrawn="1"/>
        </p:nvCxnSpPr>
        <p:spPr>
          <a:xfrm>
            <a:off x="341313" y="359228"/>
            <a:ext cx="997267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DED413D-DC2C-4273-93D5-B8FFB2FB5EFC}"/>
              </a:ext>
            </a:extLst>
          </p:cNvPr>
          <p:cNvCxnSpPr/>
          <p:nvPr userDrawn="1"/>
        </p:nvCxnSpPr>
        <p:spPr>
          <a:xfrm>
            <a:off x="341313" y="7184571"/>
            <a:ext cx="997267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7C2F3ED-1E99-4BA9-85C2-B87941A73CC6}"/>
              </a:ext>
            </a:extLst>
          </p:cNvPr>
          <p:cNvSpPr txBox="1"/>
          <p:nvPr userDrawn="1"/>
        </p:nvSpPr>
        <p:spPr>
          <a:xfrm>
            <a:off x="6406571" y="6948000"/>
            <a:ext cx="3600000" cy="252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/>
            <a:r>
              <a:rPr lang="en-GB" sz="800" dirty="0">
                <a:latin typeface="+mj-lt"/>
              </a:rPr>
              <a:t>Scapa Group plc     </a:t>
            </a:r>
            <a:r>
              <a:rPr lang="en-GB" sz="800" dirty="0" smtClean="0">
                <a:latin typeface="+mn-lt"/>
              </a:rPr>
              <a:t>Interim</a:t>
            </a:r>
            <a:r>
              <a:rPr lang="en-GB" sz="800" dirty="0" smtClean="0"/>
              <a:t> </a:t>
            </a:r>
            <a:r>
              <a:rPr lang="en-GB" sz="800" dirty="0"/>
              <a:t>Results </a:t>
            </a:r>
            <a:r>
              <a:rPr lang="en-GB" sz="800" dirty="0" smtClean="0"/>
              <a:t>FY2020</a:t>
            </a: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4007996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FDE4E-47D5-43F0-A7F1-78ECED1476F5}" type="slidenum">
              <a:rPr lang="en-GB" smtClean="0"/>
              <a:t>‹N°›</a:t>
            </a:fld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78BC455-06BA-454D-B80F-B15D78582AA2}"/>
              </a:ext>
            </a:extLst>
          </p:cNvPr>
          <p:cNvCxnSpPr/>
          <p:nvPr userDrawn="1"/>
        </p:nvCxnSpPr>
        <p:spPr>
          <a:xfrm>
            <a:off x="341313" y="359228"/>
            <a:ext cx="997267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866973A-3937-4104-8CD0-211E25D9DBC9}"/>
              </a:ext>
            </a:extLst>
          </p:cNvPr>
          <p:cNvCxnSpPr/>
          <p:nvPr userDrawn="1"/>
        </p:nvCxnSpPr>
        <p:spPr>
          <a:xfrm>
            <a:off x="341313" y="7184571"/>
            <a:ext cx="997267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795F8BD1-D36C-4313-A023-3EE0F6F7D356}"/>
              </a:ext>
            </a:extLst>
          </p:cNvPr>
          <p:cNvSpPr txBox="1"/>
          <p:nvPr userDrawn="1"/>
        </p:nvSpPr>
        <p:spPr>
          <a:xfrm>
            <a:off x="6406571" y="6948000"/>
            <a:ext cx="3600000" cy="252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/>
            <a:r>
              <a:rPr lang="en-GB" sz="800" dirty="0">
                <a:latin typeface="+mj-lt"/>
              </a:rPr>
              <a:t>Scapa Group plc     </a:t>
            </a:r>
            <a:r>
              <a:rPr lang="en-GB" sz="800" dirty="0" smtClean="0">
                <a:latin typeface="+mn-lt"/>
              </a:rPr>
              <a:t>Interim</a:t>
            </a:r>
            <a:r>
              <a:rPr lang="en-GB" sz="800" dirty="0" smtClean="0"/>
              <a:t> </a:t>
            </a:r>
            <a:r>
              <a:rPr lang="en-GB" sz="800" dirty="0"/>
              <a:t>Results </a:t>
            </a:r>
            <a:r>
              <a:rPr lang="en-GB" sz="800" dirty="0" smtClean="0"/>
              <a:t>FY2020</a:t>
            </a: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2799218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FDE4E-47D5-43F0-A7F1-78ECED1476F5}" type="slidenum">
              <a:rPr lang="en-GB" smtClean="0"/>
              <a:t>‹N°›</a:t>
            </a:fld>
            <a:endParaRPr lang="en-GB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D2B58FE-9732-4689-A583-AAE2FC065686}"/>
              </a:ext>
            </a:extLst>
          </p:cNvPr>
          <p:cNvCxnSpPr/>
          <p:nvPr userDrawn="1"/>
        </p:nvCxnSpPr>
        <p:spPr>
          <a:xfrm>
            <a:off x="341313" y="359228"/>
            <a:ext cx="997267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F6A7442-7A28-49AA-BA9D-7567EBB43AF7}"/>
              </a:ext>
            </a:extLst>
          </p:cNvPr>
          <p:cNvCxnSpPr/>
          <p:nvPr userDrawn="1"/>
        </p:nvCxnSpPr>
        <p:spPr>
          <a:xfrm>
            <a:off x="341313" y="7184571"/>
            <a:ext cx="997267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ED71975-9E57-44C8-9B88-F04206A76199}"/>
              </a:ext>
            </a:extLst>
          </p:cNvPr>
          <p:cNvSpPr txBox="1"/>
          <p:nvPr userDrawn="1"/>
        </p:nvSpPr>
        <p:spPr>
          <a:xfrm>
            <a:off x="6406571" y="6948000"/>
            <a:ext cx="3600000" cy="252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/>
            <a:r>
              <a:rPr lang="en-GB" sz="800" dirty="0">
                <a:latin typeface="+mj-lt"/>
              </a:rPr>
              <a:t>Scapa Group plc     </a:t>
            </a:r>
            <a:r>
              <a:rPr lang="en-GB" sz="800" dirty="0" smtClean="0">
                <a:latin typeface="+mn-lt"/>
              </a:rPr>
              <a:t>Interim</a:t>
            </a:r>
            <a:r>
              <a:rPr lang="en-GB" sz="800" dirty="0" smtClean="0"/>
              <a:t> </a:t>
            </a:r>
            <a:r>
              <a:rPr lang="en-GB" sz="800" dirty="0"/>
              <a:t>Results </a:t>
            </a:r>
            <a:r>
              <a:rPr lang="en-GB" sz="800" dirty="0" smtClean="0"/>
              <a:t>FY2020</a:t>
            </a: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2503077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FDE4E-47D5-43F0-A7F1-78ECED1476F5}" type="slidenum">
              <a:rPr lang="en-GB" smtClean="0"/>
              <a:t>‹N°›</a:t>
            </a:fld>
            <a:endParaRPr lang="en-GB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46B732D-2146-4106-B9E3-4CC40F0E7F53}"/>
              </a:ext>
            </a:extLst>
          </p:cNvPr>
          <p:cNvCxnSpPr/>
          <p:nvPr userDrawn="1"/>
        </p:nvCxnSpPr>
        <p:spPr>
          <a:xfrm>
            <a:off x="341313" y="359228"/>
            <a:ext cx="997267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5151470-FC2F-472B-B924-CD7442126C41}"/>
              </a:ext>
            </a:extLst>
          </p:cNvPr>
          <p:cNvCxnSpPr/>
          <p:nvPr userDrawn="1"/>
        </p:nvCxnSpPr>
        <p:spPr>
          <a:xfrm>
            <a:off x="341313" y="7184571"/>
            <a:ext cx="997267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8D64362A-3605-48BA-96A7-754D2F6BCF3F}"/>
              </a:ext>
            </a:extLst>
          </p:cNvPr>
          <p:cNvSpPr txBox="1"/>
          <p:nvPr userDrawn="1"/>
        </p:nvSpPr>
        <p:spPr>
          <a:xfrm>
            <a:off x="6406571" y="6948000"/>
            <a:ext cx="3600000" cy="252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/>
            <a:r>
              <a:rPr lang="en-GB" sz="800" dirty="0">
                <a:latin typeface="+mj-lt"/>
              </a:rPr>
              <a:t>Scapa Group plc     </a:t>
            </a:r>
            <a:r>
              <a:rPr lang="en-GB" sz="800" dirty="0" smtClean="0">
                <a:latin typeface="+mn-lt"/>
              </a:rPr>
              <a:t>Interim</a:t>
            </a:r>
            <a:r>
              <a:rPr lang="en-GB" sz="800" dirty="0" smtClean="0"/>
              <a:t> </a:t>
            </a:r>
            <a:r>
              <a:rPr lang="en-GB" sz="800" dirty="0"/>
              <a:t>Results </a:t>
            </a:r>
            <a:r>
              <a:rPr lang="en-GB" sz="800" dirty="0" smtClean="0"/>
              <a:t>FY2020</a:t>
            </a: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2348466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Heading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FDE4E-47D5-43F0-A7F1-78ECED1476F5}" type="slidenum">
              <a:rPr lang="en-GB" smtClean="0"/>
              <a:t>‹N°›</a:t>
            </a:fld>
            <a:endParaRPr lang="en-GB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46B732D-2146-4106-B9E3-4CC40F0E7F53}"/>
              </a:ext>
            </a:extLst>
          </p:cNvPr>
          <p:cNvCxnSpPr/>
          <p:nvPr userDrawn="1"/>
        </p:nvCxnSpPr>
        <p:spPr>
          <a:xfrm>
            <a:off x="341313" y="359228"/>
            <a:ext cx="997267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5151470-FC2F-472B-B924-CD7442126C41}"/>
              </a:ext>
            </a:extLst>
          </p:cNvPr>
          <p:cNvCxnSpPr/>
          <p:nvPr userDrawn="1"/>
        </p:nvCxnSpPr>
        <p:spPr>
          <a:xfrm>
            <a:off x="341313" y="7184571"/>
            <a:ext cx="997267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97657A7A-2878-4614-828E-46DDAE44F8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1310" y="882650"/>
            <a:ext cx="8878889" cy="1555750"/>
          </a:xfrm>
        </p:spPr>
        <p:txBody>
          <a:bodyPr/>
          <a:lstStyle>
            <a:lvl1pPr marL="0" algn="l" defTabSz="1007943" rtl="0" eaLnBrk="1" latinLnBrk="0" hangingPunct="1">
              <a:lnSpc>
                <a:spcPts val="3600"/>
              </a:lnSpc>
              <a:spcBef>
                <a:spcPct val="0"/>
              </a:spcBef>
              <a:buNone/>
              <a:defRPr lang="en-US" sz="3200" kern="1200" dirty="0" smtClean="0">
                <a:solidFill>
                  <a:schemeClr val="accent2"/>
                </a:solidFill>
                <a:latin typeface="Nunito Sans Light" panose="00000400000000000000" pitchFamily="2" charset="0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A8E0E8C-4F22-4B7F-8FA8-B6069FBC3207}"/>
              </a:ext>
            </a:extLst>
          </p:cNvPr>
          <p:cNvSpPr txBox="1"/>
          <p:nvPr userDrawn="1"/>
        </p:nvSpPr>
        <p:spPr>
          <a:xfrm>
            <a:off x="6406571" y="6948000"/>
            <a:ext cx="3600000" cy="252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/>
            <a:r>
              <a:rPr lang="en-GB" sz="800" dirty="0">
                <a:latin typeface="+mj-lt"/>
              </a:rPr>
              <a:t>Scapa Group plc     </a:t>
            </a:r>
            <a:r>
              <a:rPr lang="en-GB" sz="800" dirty="0" smtClean="0">
                <a:latin typeface="+mn-lt"/>
              </a:rPr>
              <a:t>Interim</a:t>
            </a:r>
            <a:r>
              <a:rPr lang="en-GB" sz="800" baseline="0" dirty="0" smtClean="0">
                <a:latin typeface="+mn-lt"/>
              </a:rPr>
              <a:t> Results FY2020</a:t>
            </a: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3155161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1314" y="631370"/>
            <a:ext cx="9972674" cy="25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1314" y="2663826"/>
            <a:ext cx="6696000" cy="414513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61987" y="6948000"/>
            <a:ext cx="252000" cy="252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BE0FDE4E-47D5-43F0-A7F1-78ECED1476F5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3685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3" r:id="rId3"/>
    <p:sldLayoutId id="2147483671" r:id="rId4"/>
    <p:sldLayoutId id="2147483663" r:id="rId5"/>
    <p:sldLayoutId id="2147483664" r:id="rId6"/>
    <p:sldLayoutId id="2147483665" r:id="rId7"/>
    <p:sldLayoutId id="2147483666" r:id="rId8"/>
    <p:sldLayoutId id="2147483670" r:id="rId9"/>
    <p:sldLayoutId id="2147483672" r:id="rId10"/>
    <p:sldLayoutId id="2147483667" r:id="rId11"/>
    <p:sldLayoutId id="2147483668" r:id="rId12"/>
    <p:sldLayoutId id="2147483669" r:id="rId13"/>
  </p:sldLayoutIdLst>
  <p:hf hdr="0" ftr="0" dt="0"/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1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007943" rtl="0" eaLnBrk="1" latinLnBrk="0" hangingPunct="1">
        <a:lnSpc>
          <a:spcPct val="100000"/>
        </a:lnSpc>
        <a:spcBef>
          <a:spcPts val="1200"/>
        </a:spcBef>
        <a:buFontTx/>
        <a:buNone/>
        <a:defRPr sz="1400" kern="1200">
          <a:solidFill>
            <a:schemeClr val="accent2"/>
          </a:solidFill>
          <a:latin typeface="+mj-lt"/>
          <a:ea typeface="+mn-ea"/>
          <a:cs typeface="+mn-cs"/>
        </a:defRPr>
      </a:lvl1pPr>
      <a:lvl2pPr marL="144000" indent="-108000" algn="l" defTabSz="1007943" rtl="0" eaLnBrk="1" latinLnBrk="0" hangingPunct="1">
        <a:lnSpc>
          <a:spcPct val="100000"/>
        </a:lnSpc>
        <a:spcBef>
          <a:spcPts val="600"/>
        </a:spcBef>
        <a:buClr>
          <a:schemeClr val="tx2"/>
        </a:buClr>
        <a:buFont typeface="Calibri" panose="020F050202020403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288000" indent="-108000" algn="l" defTabSz="1007943" rtl="0" eaLnBrk="1" latinLnBrk="0" hangingPunct="1">
        <a:lnSpc>
          <a:spcPct val="100000"/>
        </a:lnSpc>
        <a:spcBef>
          <a:spcPts val="600"/>
        </a:spcBef>
        <a:buClr>
          <a:schemeClr val="tx2"/>
        </a:buClr>
        <a:buFont typeface="Calibri" panose="020F050202020403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432000" indent="-108000" algn="l" defTabSz="1007943" rtl="0" eaLnBrk="1" latinLnBrk="0" hangingPunct="1">
        <a:lnSpc>
          <a:spcPct val="100000"/>
        </a:lnSpc>
        <a:spcBef>
          <a:spcPts val="600"/>
        </a:spcBef>
        <a:buClr>
          <a:schemeClr val="tx2"/>
        </a:buClr>
        <a:buFont typeface="Calibri" panose="020F050202020403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576000" indent="-108000" algn="l" defTabSz="1007943" rtl="0" eaLnBrk="1" latinLnBrk="0" hangingPunct="1">
        <a:lnSpc>
          <a:spcPct val="100000"/>
        </a:lnSpc>
        <a:spcBef>
          <a:spcPts val="600"/>
        </a:spcBef>
        <a:buClr>
          <a:schemeClr val="tx2"/>
        </a:buClr>
        <a:buFont typeface="Calibri" panose="020F050202020403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15" userDrawn="1">
          <p15:clr>
            <a:srgbClr val="F26B43"/>
          </p15:clr>
        </p15:guide>
        <p15:guide id="2" pos="6497" userDrawn="1">
          <p15:clr>
            <a:srgbClr val="F26B43"/>
          </p15:clr>
        </p15:guide>
        <p15:guide id="3" orient="horz" pos="476" userDrawn="1">
          <p15:clr>
            <a:srgbClr val="F26B43"/>
          </p15:clr>
        </p15:guide>
        <p15:guide id="4" orient="horz" pos="4468" userDrawn="1">
          <p15:clr>
            <a:srgbClr val="F26B43"/>
          </p15:clr>
        </p15:guide>
        <p15:guide id="5" orient="horz" pos="167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09844" y="3012581"/>
            <a:ext cx="58283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chemeClr val="bg1"/>
                </a:solidFill>
              </a:rPr>
              <a:t>Scapa Group plc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88200796-2D73-1848-AD9B-FF7AD680CB53}"/>
              </a:ext>
            </a:extLst>
          </p:cNvPr>
          <p:cNvSpPr>
            <a:spLocks noGrp="1"/>
          </p:cNvSpPr>
          <p:nvPr>
            <p:ph type="subTitle" idx="4294967295" hasCustomPrompt="1"/>
          </p:nvPr>
        </p:nvSpPr>
        <p:spPr>
          <a:xfrm>
            <a:off x="2386013" y="3887788"/>
            <a:ext cx="5919787" cy="540000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200">
                <a:solidFill>
                  <a:schemeClr val="bg1"/>
                </a:solidFill>
                <a:latin typeface="+mn-lt"/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 sz="1600" dirty="0" smtClean="0"/>
              <a:t>Interim </a:t>
            </a:r>
            <a:r>
              <a:rPr lang="en-US" sz="1600" dirty="0"/>
              <a:t>Results </a:t>
            </a:r>
            <a:r>
              <a:rPr lang="en-US" sz="1600" dirty="0" smtClean="0"/>
              <a:t>Presentation – September 2019</a:t>
            </a:r>
            <a:endParaRPr lang="en-US" sz="16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1A9783-3694-2440-A7DF-E5377874FD8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0234" y="300736"/>
            <a:ext cx="923754" cy="1294004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3851" y="0"/>
            <a:ext cx="11439429" cy="7626285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FAB82A35-A291-45A4-A219-97020028ECD8}"/>
              </a:ext>
            </a:extLst>
          </p:cNvPr>
          <p:cNvSpPr/>
          <p:nvPr/>
        </p:nvSpPr>
        <p:spPr>
          <a:xfrm>
            <a:off x="2386013" y="2818332"/>
            <a:ext cx="5919787" cy="18976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8" name="TextBox 37"/>
          <p:cNvSpPr txBox="1"/>
          <p:nvPr/>
        </p:nvSpPr>
        <p:spPr>
          <a:xfrm>
            <a:off x="2562244" y="3164981"/>
            <a:ext cx="58283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chemeClr val="bg1"/>
                </a:solidFill>
              </a:rPr>
              <a:t>Scapa </a:t>
            </a:r>
            <a:r>
              <a:rPr lang="en-GB" sz="4400" dirty="0" smtClean="0">
                <a:solidFill>
                  <a:schemeClr val="bg1"/>
                </a:solidFill>
              </a:rPr>
              <a:t>Industrial</a:t>
            </a:r>
            <a:endParaRPr lang="en-GB" sz="4400" dirty="0">
              <a:solidFill>
                <a:schemeClr val="bg1"/>
              </a:solidFill>
            </a:endParaRP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88200796-2D73-1848-AD9B-FF7AD680CB53}"/>
              </a:ext>
            </a:extLst>
          </p:cNvPr>
          <p:cNvSpPr>
            <a:spLocks noGrp="1"/>
          </p:cNvSpPr>
          <p:nvPr>
            <p:ph type="subTitle" idx="4294967295" hasCustomPrompt="1"/>
          </p:nvPr>
        </p:nvSpPr>
        <p:spPr>
          <a:xfrm>
            <a:off x="2698672" y="4040188"/>
            <a:ext cx="5578065" cy="540000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200">
                <a:solidFill>
                  <a:schemeClr val="bg1"/>
                </a:solidFill>
                <a:latin typeface="+mn-lt"/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 sz="2000" dirty="0" smtClean="0"/>
              <a:t>Gender Pay Report – Valence - 2020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4439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Scapa Industrial - Valence</a:t>
            </a:r>
            <a:endParaRPr lang="en-GB" dirty="0"/>
          </a:p>
        </p:txBody>
      </p:sp>
      <p:sp>
        <p:nvSpPr>
          <p:cNvPr id="8" name="Text Placeholder 2"/>
          <p:cNvSpPr txBox="1">
            <a:spLocks/>
          </p:cNvSpPr>
          <p:nvPr/>
        </p:nvSpPr>
        <p:spPr>
          <a:xfrm>
            <a:off x="341306" y="1725479"/>
            <a:ext cx="4912831" cy="3672432"/>
          </a:xfrm>
          <a:prstGeom prst="rect">
            <a:avLst/>
          </a:prstGeom>
          <a:noFill/>
        </p:spPr>
        <p:txBody>
          <a:bodyPr/>
          <a:lstStyle>
            <a:lvl1pPr marL="180000" indent="-180000" algn="l" rtl="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248DC1"/>
              </a:buClr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itchFamily="34" charset="0"/>
              </a:defRPr>
            </a:lvl1pPr>
            <a:lvl2pPr marL="360000" marR="0" indent="-180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248DC1"/>
              </a:buClr>
              <a:buSzTx/>
              <a:buFont typeface="Arial" pitchFamily="34" charset="0"/>
              <a:buChar char="•"/>
              <a:tabLst/>
              <a:defRPr sz="12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8DC1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8DC1"/>
              </a:buClr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8DC1"/>
              </a:buClr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48DC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 panose="020F0502020204030204" pitchFamily="34" charset="0"/>
              </a:rPr>
              <a:t>We are committed to creating a diverse and inclusive workforce in Valence. We ensure that all our people are given fair and equal opportunities in career development.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48DC1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48DC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 panose="020F0502020204030204" pitchFamily="34" charset="0"/>
              </a:rPr>
              <a:t>We are pleased to report </a:t>
            </a:r>
            <a:r>
              <a:rPr lang="en-GB" sz="1400" dirty="0" smtClean="0">
                <a:solidFill>
                  <a:srgbClr val="1F497D"/>
                </a:solidFill>
                <a:latin typeface="Calibri" panose="020F0502020204030204" pitchFamily="34" charset="0"/>
              </a:rPr>
              <a:t>the governmental </a:t>
            </a: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 panose="020F0502020204030204" pitchFamily="34" charset="0"/>
              </a:rPr>
              <a:t>indicator on the Gender Pay Gap, it is achieved at 76/100.</a:t>
            </a:r>
            <a:r>
              <a:rPr kumimoji="0" lang="en-GB" sz="1400" b="0" i="0" u="none" strike="noStrike" kern="1200" cap="none" spc="0" normalizeH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 panose="020F0502020204030204" pitchFamily="34" charset="0"/>
              </a:rPr>
              <a:t> </a:t>
            </a:r>
            <a:r>
              <a:rPr lang="en-GB" sz="1400" dirty="0" smtClean="0">
                <a:solidFill>
                  <a:srgbClr val="1F497D"/>
                </a:solidFill>
                <a:latin typeface="Calibri" panose="020F0502020204030204" pitchFamily="34" charset="0"/>
              </a:rPr>
              <a:t>Four criteria were calculated: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48DC1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 panose="020F050202020403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48DC1"/>
              </a:buClr>
              <a:buSzTx/>
              <a:buFontTx/>
              <a:buChar char="-"/>
              <a:tabLst/>
              <a:defRPr/>
            </a:pPr>
            <a:r>
              <a:rPr lang="en-GB" sz="1400" dirty="0" smtClean="0">
                <a:solidFill>
                  <a:srgbClr val="1F497D"/>
                </a:solidFill>
                <a:latin typeface="Calibri" panose="020F0502020204030204" pitchFamily="34" charset="0"/>
              </a:rPr>
              <a:t>Remuneration gap: 36/40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48DC1"/>
              </a:buClr>
              <a:buSzTx/>
              <a:buFontTx/>
              <a:buChar char="-"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 panose="020F0502020204030204" pitchFamily="34" charset="0"/>
              </a:rPr>
              <a:t>Increase</a:t>
            </a:r>
            <a:r>
              <a:rPr kumimoji="0" lang="en-GB" sz="1400" b="0" i="0" u="none" strike="noStrike" kern="1200" cap="none" spc="0" normalizeH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 panose="020F0502020204030204" pitchFamily="34" charset="0"/>
              </a:rPr>
              <a:t> remuneration gap: 35/35</a:t>
            </a:r>
          </a:p>
          <a:p>
            <a:pPr lvl="0" defTabSz="9144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GB" sz="1400" dirty="0">
                <a:solidFill>
                  <a:srgbClr val="1F497D"/>
                </a:solidFill>
                <a:latin typeface="Calibri" panose="020F0502020204030204" pitchFamily="34" charset="0"/>
              </a:rPr>
              <a:t>Difference </a:t>
            </a:r>
            <a:r>
              <a:rPr lang="en-GB" sz="1400" smtClean="0">
                <a:solidFill>
                  <a:srgbClr val="1F497D"/>
                </a:solidFill>
                <a:latin typeface="Calibri" panose="020F0502020204030204" pitchFamily="34" charset="0"/>
              </a:rPr>
              <a:t>of remuneration between </a:t>
            </a:r>
            <a:r>
              <a:rPr lang="en-GB" sz="1400" dirty="0">
                <a:solidFill>
                  <a:srgbClr val="1F497D"/>
                </a:solidFill>
                <a:latin typeface="Calibri" panose="020F0502020204030204" pitchFamily="34" charset="0"/>
              </a:rPr>
              <a:t>women/men for the ten top </a:t>
            </a:r>
            <a:r>
              <a:rPr lang="en-GB" sz="1400" dirty="0" err="1">
                <a:solidFill>
                  <a:srgbClr val="1F497D"/>
                </a:solidFill>
                <a:latin typeface="Calibri" panose="020F0502020204030204" pitchFamily="34" charset="0"/>
              </a:rPr>
              <a:t>hight</a:t>
            </a:r>
            <a:r>
              <a:rPr lang="en-GB" sz="1400" dirty="0">
                <a:solidFill>
                  <a:srgbClr val="1F497D"/>
                </a:solidFill>
                <a:latin typeface="Calibri" panose="020F0502020204030204" pitchFamily="34" charset="0"/>
              </a:rPr>
              <a:t> level remuneration: 5/10</a:t>
            </a:r>
            <a:endParaRPr kumimoji="0" lang="en-GB" sz="1400" b="0" i="0" u="none" strike="noStrike" kern="1200" cap="none" spc="0" normalizeH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 panose="020F050202020403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48DC1"/>
              </a:buClr>
              <a:buSzTx/>
              <a:buFontTx/>
              <a:buChar char="-"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 panose="020F0502020204030204" pitchFamily="34" charset="0"/>
              </a:rPr>
              <a:t>Increase remuneration for employees</a:t>
            </a:r>
            <a:r>
              <a:rPr kumimoji="0" lang="en-GB" sz="1400" b="0" i="0" u="none" strike="noStrike" kern="1200" cap="none" spc="0" normalizeH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 panose="020F0502020204030204" pitchFamily="34" charset="0"/>
              </a:rPr>
              <a:t> </a:t>
            </a:r>
            <a:r>
              <a:rPr lang="en-GB" sz="1400" dirty="0" smtClean="0">
                <a:solidFill>
                  <a:srgbClr val="1F497D"/>
                </a:solidFill>
                <a:latin typeface="Calibri" panose="020F0502020204030204" pitchFamily="34" charset="0"/>
              </a:rPr>
              <a:t>on maternity leave: 0/15</a:t>
            </a:r>
          </a:p>
          <a:p>
            <a:pPr marL="180000" lvl="1" indent="0" eaLnBrk="0" fontAlgn="base" hangingPunc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1400" dirty="0">
                <a:solidFill>
                  <a:srgbClr val="1F497D"/>
                </a:solidFill>
                <a:latin typeface="Calibri" panose="020F0502020204030204" pitchFamily="34" charset="0"/>
              </a:rPr>
              <a:t>T</a:t>
            </a:r>
            <a:r>
              <a:rPr lang="en-GB" sz="1400" dirty="0" smtClean="0">
                <a:solidFill>
                  <a:srgbClr val="1F497D"/>
                </a:solidFill>
                <a:latin typeface="Calibri" panose="020F0502020204030204" pitchFamily="34" charset="0"/>
              </a:rPr>
              <a:t>his indicator is disadvantageous although nobody obtained an increase</a:t>
            </a:r>
          </a:p>
          <a:p>
            <a:pPr marL="180000" lvl="1" indent="0" eaLnBrk="0" fontAlgn="base" hangingPunc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1400" dirty="0" smtClean="0">
                <a:solidFill>
                  <a:srgbClr val="1F497D"/>
                </a:solidFill>
                <a:latin typeface="Calibri" panose="020F0502020204030204" pitchFamily="34" charset="0"/>
              </a:rPr>
              <a:t> </a:t>
            </a:r>
            <a:endParaRPr lang="en-GB" sz="1400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pPr marL="180000" lvl="1" indent="0" eaLnBrk="0" fontAlgn="base" hangingPunct="0"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en-GB" sz="1400" b="0" i="0" u="none" strike="noStrike" kern="1200" cap="none" spc="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48DC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 panose="020F0502020204030204" pitchFamily="34" charset="0"/>
              </a:rPr>
              <a:t>The company's ambition is to continue making progress on the subjects of gender equality and professional equality between women and men.</a:t>
            </a:r>
            <a:endParaRPr kumimoji="0" lang="en-GB" sz="1400" b="0" i="0" u="none" strike="noStrike" kern="1200" cap="none" spc="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95B0A9FA-1C50-411D-A640-E3837421B1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1311" y="882650"/>
            <a:ext cx="9972676" cy="367030"/>
          </a:xfrm>
        </p:spPr>
        <p:txBody>
          <a:bodyPr/>
          <a:lstStyle/>
          <a:p>
            <a:r>
              <a:rPr lang="en-GB" dirty="0" smtClean="0"/>
              <a:t>Gender Pay </a:t>
            </a:r>
            <a:r>
              <a:rPr lang="en-GB" dirty="0"/>
              <a:t>Report / </a:t>
            </a:r>
            <a:r>
              <a:rPr lang="en-GB" dirty="0" err="1"/>
              <a:t>Indice</a:t>
            </a:r>
            <a:r>
              <a:rPr lang="en-GB" dirty="0"/>
              <a:t> </a:t>
            </a:r>
            <a:r>
              <a:rPr lang="en-GB" dirty="0" err="1"/>
              <a:t>d’égalité</a:t>
            </a:r>
            <a:endParaRPr lang="en-GB" sz="3000" baseline="300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06" y="6116023"/>
            <a:ext cx="748518" cy="100800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5398153" y="1725479"/>
            <a:ext cx="4392488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0" fontAlgn="base" hangingPunct="0"/>
            <a:r>
              <a:rPr lang="fr-FR" sz="14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Nous </a:t>
            </a:r>
            <a:r>
              <a:rPr lang="fr-FR" sz="14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nous engageons à créer une main-d'œuvre diversifiée et inclusive à Valence. Nous veillons à ce que tous nos employés aient </a:t>
            </a:r>
            <a:r>
              <a:rPr lang="fr-FR" sz="14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une égalité de chances.</a:t>
            </a:r>
          </a:p>
          <a:p>
            <a:pPr defTabSz="914400" eaLnBrk="0" fontAlgn="base" hangingPunct="0"/>
            <a:endParaRPr lang="fr-FR" sz="1400" dirty="0" smtClean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defTabSz="914400" eaLnBrk="0" fontAlgn="base" hangingPunct="0"/>
            <a:r>
              <a:rPr lang="fr-FR" sz="14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Nous sommes heureux de vous faire part de </a:t>
            </a:r>
            <a:r>
              <a:rPr lang="fr-FR" sz="14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l’index égalité professionnelle, </a:t>
            </a:r>
            <a:r>
              <a:rPr lang="fr-FR" sz="14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il est atteint à 76/100. Quatre critères ont été calculés :</a:t>
            </a:r>
          </a:p>
          <a:p>
            <a:pPr defTabSz="914400" eaLnBrk="0" fontAlgn="base" hangingPunct="0"/>
            <a:r>
              <a:rPr lang="fr-FR" sz="14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lvl="0" defTabSz="914400" eaLnBrk="0" fontAlgn="base" hangingPunct="0"/>
            <a:r>
              <a:rPr lang="fr-FR" sz="14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fr-FR" sz="14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Ecart de </a:t>
            </a:r>
            <a:r>
              <a:rPr lang="fr-FR" sz="14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rémunération : 36/40</a:t>
            </a:r>
          </a:p>
          <a:p>
            <a:pPr lvl="0" defTabSz="914400" eaLnBrk="0" fontAlgn="base" hangingPunct="0"/>
            <a:r>
              <a:rPr lang="fr-FR" sz="14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- Ecart </a:t>
            </a:r>
            <a:r>
              <a:rPr lang="fr-FR" sz="14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de rémunération pour le personnel augmenté : 35/35</a:t>
            </a:r>
          </a:p>
          <a:p>
            <a:pPr lvl="0" defTabSz="914400" eaLnBrk="0" fontAlgn="base" hangingPunct="0"/>
            <a:r>
              <a:rPr lang="fr-FR" sz="14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fr-FR" sz="14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Différence de salaire </a:t>
            </a:r>
            <a:r>
              <a:rPr lang="fr-FR" sz="14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femmes/hommes pour les dix rémunérations les plus élevées : 5/10</a:t>
            </a:r>
          </a:p>
          <a:p>
            <a:pPr lvl="0" defTabSz="914400" eaLnBrk="0" fontAlgn="base" hangingPunct="0"/>
            <a:r>
              <a:rPr lang="fr-FR" sz="14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- Augmentation </a:t>
            </a:r>
            <a:r>
              <a:rPr lang="fr-FR" sz="14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de la rémunération des salariées en congé maternité : 0/15</a:t>
            </a:r>
          </a:p>
          <a:p>
            <a:pPr defTabSz="914400" eaLnBrk="0" fontAlgn="base" hangingPunct="0"/>
            <a:r>
              <a:rPr lang="fr-FR" sz="14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Cet dernier indicateur est désavantageux bien que personne </a:t>
            </a:r>
            <a:r>
              <a:rPr lang="fr-FR" sz="14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n'ait obtenu </a:t>
            </a:r>
            <a:r>
              <a:rPr lang="fr-FR" sz="14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une augmentation</a:t>
            </a:r>
          </a:p>
          <a:p>
            <a:endParaRPr lang="fr-FR" sz="1400" dirty="0" smtClean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defTabSz="914400" eaLnBrk="0" fontAlgn="base" hangingPunct="0"/>
            <a:r>
              <a:rPr lang="fr-FR" sz="14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L'ambition </a:t>
            </a:r>
            <a:r>
              <a:rPr lang="fr-FR" sz="14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de l'entreprise est de continuer à progresser sur les thèmes de l'égalité des genres et de l'égalité professionnelle entre les femmes et les hommes.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104523"/>
            <a:ext cx="65" cy="24815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4283" rIns="0" bIns="-14283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056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capa Group">
      <a:dk1>
        <a:srgbClr val="575757"/>
      </a:dk1>
      <a:lt1>
        <a:sysClr val="window" lastClr="FFFFFF"/>
      </a:lt1>
      <a:dk2>
        <a:srgbClr val="9D9D9D"/>
      </a:dk2>
      <a:lt2>
        <a:srgbClr val="EDEDED"/>
      </a:lt2>
      <a:accent1>
        <a:srgbClr val="CB333B"/>
      </a:accent1>
      <a:accent2>
        <a:srgbClr val="005670"/>
      </a:accent2>
      <a:accent3>
        <a:srgbClr val="248DC1"/>
      </a:accent3>
      <a:accent4>
        <a:srgbClr val="60497B"/>
      </a:accent4>
      <a:accent5>
        <a:srgbClr val="9D9D9D"/>
      </a:accent5>
      <a:accent6>
        <a:srgbClr val="EDEDED"/>
      </a:accent6>
      <a:hlink>
        <a:srgbClr val="248DC1"/>
      </a:hlink>
      <a:folHlink>
        <a:srgbClr val="60497B"/>
      </a:folHlink>
    </a:clrScheme>
    <a:fontScheme name="Scapa Group">
      <a:majorFont>
        <a:latin typeface="Nunito Sans ExtraBold"/>
        <a:ea typeface=""/>
        <a:cs typeface=""/>
      </a:majorFont>
      <a:minorFont>
        <a:latin typeface="Nunito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278</Words>
  <Application>Microsoft Office PowerPoint</Application>
  <PresentationFormat>Personnalisé</PresentationFormat>
  <Paragraphs>29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Nunito Sans</vt:lpstr>
      <vt:lpstr>Nunito Sans ExtraBold</vt:lpstr>
      <vt:lpstr>Nunito Sans Light</vt:lpstr>
      <vt:lpstr>Office Theme</vt:lpstr>
      <vt:lpstr>Présentation PowerPoint</vt:lpstr>
      <vt:lpstr>Scapa Industrial - Valence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cp:lastPrinted>2019-07-10T13:26:20Z</cp:lastPrinted>
  <dcterms:created xsi:type="dcterms:W3CDTF">2019-05-16T15:14:22Z</dcterms:created>
  <dcterms:modified xsi:type="dcterms:W3CDTF">2021-06-07T12:36:43Z</dcterms:modified>
</cp:coreProperties>
</file>